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57" r:id="rId4"/>
    <p:sldId id="264" r:id="rId5"/>
    <p:sldId id="265" r:id="rId6"/>
    <p:sldId id="266" r:id="rId7"/>
    <p:sldId id="258" r:id="rId8"/>
    <p:sldId id="259" r:id="rId9"/>
    <p:sldId id="260" r:id="rId10"/>
    <p:sldId id="261" r:id="rId11"/>
    <p:sldId id="262" r:id="rId12"/>
    <p:sldId id="263" r:id="rId13"/>
    <p:sldId id="267" r:id="rId14"/>
    <p:sldId id="284" r:id="rId15"/>
    <p:sldId id="286" r:id="rId16"/>
    <p:sldId id="287" r:id="rId17"/>
    <p:sldId id="288" r:id="rId18"/>
    <p:sldId id="289" r:id="rId19"/>
    <p:sldId id="285" r:id="rId20"/>
    <p:sldId id="282" r:id="rId21"/>
    <p:sldId id="280" r:id="rId22"/>
    <p:sldId id="283" r:id="rId23"/>
    <p:sldId id="281" r:id="rId24"/>
    <p:sldId id="279" r:id="rId25"/>
    <p:sldId id="268" r:id="rId26"/>
    <p:sldId id="269" r:id="rId27"/>
    <p:sldId id="270" r:id="rId28"/>
    <p:sldId id="273" r:id="rId29"/>
    <p:sldId id="271" r:id="rId30"/>
    <p:sldId id="272" r:id="rId31"/>
    <p:sldId id="275" r:id="rId32"/>
    <p:sldId id="274" r:id="rId33"/>
    <p:sldId id="27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9" autoAdjust="0"/>
    <p:restoredTop sz="94660"/>
  </p:normalViewPr>
  <p:slideViewPr>
    <p:cSldViewPr snapToGrid="0">
      <p:cViewPr varScale="1">
        <p:scale>
          <a:sx n="76" d="100"/>
          <a:sy n="76" d="100"/>
        </p:scale>
        <p:origin x="732" y="96"/>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F6541-F9D7-49F2-96EB-EC340D45F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DFB844-F407-48E6-8399-EB168A9776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59E3C1-087E-4CB6-9FBA-4AD7C02C0E9A}"/>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E45472C5-A598-4361-9EA0-EEBD50A65A9E}"/>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8570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703F-0B20-4046-8784-3A6C9A9A72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36E2AF-2348-4BBA-B247-4F7814DEA8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EFD3D-0424-4AE3-929A-93BB09DB02D9}"/>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43640EC8-0192-46BA-B240-97A7E2FA7608}"/>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6720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ECB8FA-D31C-4CCD-999B-D35D07AFF9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BB07CA-E806-40D2-BC25-9A458189C14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44F25-4EC4-49A7-835D-46725D1A8A0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657085D3-9206-41A8-9457-75D9B0B46C3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34562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73BDE-FF8E-480A-9B76-1FF55017BD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26C7F9-71BF-4CBB-BD37-B8A36C0D1DD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E4ABA9-E11C-4C53-BF2A-AF49AAF7067A}"/>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95E9B449-B8EB-490F-A121-F4245638A50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906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34EE-E201-4D77-BA36-BA0BDAA2F40D}"/>
              </a:ext>
            </a:extLst>
          </p:cNvPr>
          <p:cNvSpPr>
            <a:spLocks noGrp="1"/>
          </p:cNvSpPr>
          <p:nvPr>
            <p:ph type="title"/>
          </p:nvPr>
        </p:nvSpPr>
        <p:spPr>
          <a:xfrm>
            <a:off x="831850" y="7953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1946DC-7B02-4DD2-A7A1-9E5F1E83C10F}"/>
              </a:ext>
            </a:extLst>
          </p:cNvPr>
          <p:cNvSpPr>
            <a:spLocks noGrp="1"/>
          </p:cNvSpPr>
          <p:nvPr>
            <p:ph type="body" idx="1"/>
          </p:nvPr>
        </p:nvSpPr>
        <p:spPr>
          <a:xfrm>
            <a:off x="831850" y="36750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886A895-4C95-4188-94BC-C7CFC685783F}"/>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505CA7F5-D860-447B-A7BF-DAD21F6847DE}"/>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8720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668FA-7A93-48D0-B094-928A5D4FBC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09E66C-B09B-44AA-AB5D-E1D1CC5561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5AF4C2-38F3-4268-879E-A0ECD568512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95CB94-CD37-4FC8-93C9-A511EE0223DC}"/>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B55FE718-0675-4D1E-AE30-DA552F4121C5}"/>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815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EB50-1727-4284-A608-129F432618EE}"/>
              </a:ext>
            </a:extLst>
          </p:cNvPr>
          <p:cNvSpPr>
            <a:spLocks noGrp="1"/>
          </p:cNvSpPr>
          <p:nvPr>
            <p:ph type="title"/>
          </p:nvPr>
        </p:nvSpPr>
        <p:spPr>
          <a:xfrm>
            <a:off x="839788" y="252391"/>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9C14C8-C2CC-4B42-88D1-55A3740595D4}"/>
              </a:ext>
            </a:extLst>
          </p:cNvPr>
          <p:cNvSpPr>
            <a:spLocks noGrp="1"/>
          </p:cNvSpPr>
          <p:nvPr>
            <p:ph type="body" idx="1"/>
          </p:nvPr>
        </p:nvSpPr>
        <p:spPr>
          <a:xfrm>
            <a:off x="839788" y="156842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D903DCA-9E2C-429F-99DC-2EC788136F1C}"/>
              </a:ext>
            </a:extLst>
          </p:cNvPr>
          <p:cNvSpPr>
            <a:spLocks noGrp="1"/>
          </p:cNvSpPr>
          <p:nvPr>
            <p:ph sz="half" idx="2"/>
          </p:nvPr>
        </p:nvSpPr>
        <p:spPr>
          <a:xfrm>
            <a:off x="839788" y="2392341"/>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FB95C5-A98C-4F4A-AE77-C3E5950F7876}"/>
              </a:ext>
            </a:extLst>
          </p:cNvPr>
          <p:cNvSpPr>
            <a:spLocks noGrp="1"/>
          </p:cNvSpPr>
          <p:nvPr>
            <p:ph type="body" sz="quarter" idx="3"/>
          </p:nvPr>
        </p:nvSpPr>
        <p:spPr>
          <a:xfrm>
            <a:off x="6172200" y="156842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6D10ABD-EB45-4A52-A9F0-75956EC8EBC6}"/>
              </a:ext>
            </a:extLst>
          </p:cNvPr>
          <p:cNvSpPr>
            <a:spLocks noGrp="1"/>
          </p:cNvSpPr>
          <p:nvPr>
            <p:ph sz="quarter" idx="4"/>
          </p:nvPr>
        </p:nvSpPr>
        <p:spPr>
          <a:xfrm>
            <a:off x="6172200" y="2392341"/>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F233B3-BD85-498C-9459-56D0A9C5420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8" name="Footer Placeholder 7">
            <a:extLst>
              <a:ext uri="{FF2B5EF4-FFF2-40B4-BE49-F238E27FC236}">
                <a16:creationId xmlns:a16="http://schemas.microsoft.com/office/drawing/2014/main" id="{5C868922-2AD8-445C-A3D8-91AE1BA0121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507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379D-D2A8-4329-B04B-15381BEB18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1CF51-E9CE-4997-B6F2-72399D4AE15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4" name="Footer Placeholder 3">
            <a:extLst>
              <a:ext uri="{FF2B5EF4-FFF2-40B4-BE49-F238E27FC236}">
                <a16:creationId xmlns:a16="http://schemas.microsoft.com/office/drawing/2014/main" id="{1457F990-7B65-483D-A632-2A563411730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83091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630379-E25B-4816-BB32-C4039D1BBB18}"/>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3" name="Footer Placeholder 2">
            <a:extLst>
              <a:ext uri="{FF2B5EF4-FFF2-40B4-BE49-F238E27FC236}">
                <a16:creationId xmlns:a16="http://schemas.microsoft.com/office/drawing/2014/main" id="{D180B618-0AD0-46CC-9114-F12F46C7816A}"/>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35878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E988-C4B1-4D31-B306-2349E610C933}"/>
              </a:ext>
            </a:extLst>
          </p:cNvPr>
          <p:cNvSpPr>
            <a:spLocks noGrp="1"/>
          </p:cNvSpPr>
          <p:nvPr>
            <p:ph type="title"/>
          </p:nvPr>
        </p:nvSpPr>
        <p:spPr>
          <a:xfrm>
            <a:off x="838200" y="294362"/>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AB36D1-F0A1-4028-BEAE-1AD43C52E6F3}"/>
              </a:ext>
            </a:extLst>
          </p:cNvPr>
          <p:cNvSpPr>
            <a:spLocks noGrp="1"/>
          </p:cNvSpPr>
          <p:nvPr>
            <p:ph idx="1"/>
          </p:nvPr>
        </p:nvSpPr>
        <p:spPr>
          <a:xfrm>
            <a:off x="5181600" y="82458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C16E3A-88DB-471F-BFD1-948A076B24FB}"/>
              </a:ext>
            </a:extLst>
          </p:cNvPr>
          <p:cNvSpPr>
            <a:spLocks noGrp="1"/>
          </p:cNvSpPr>
          <p:nvPr>
            <p:ph type="body" sz="half" idx="2"/>
          </p:nvPr>
        </p:nvSpPr>
        <p:spPr>
          <a:xfrm>
            <a:off x="838200" y="18945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95BAF7-30CE-464F-B977-745E8EA256C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9E4AD77A-F80C-4398-947B-68648D039F5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096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C973A-5112-4A28-95A6-120B12DC1AF5}"/>
              </a:ext>
            </a:extLst>
          </p:cNvPr>
          <p:cNvSpPr>
            <a:spLocks noGrp="1"/>
          </p:cNvSpPr>
          <p:nvPr>
            <p:ph type="title"/>
          </p:nvPr>
        </p:nvSpPr>
        <p:spPr>
          <a:xfrm>
            <a:off x="839788" y="319414"/>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5ABEF4-8E94-4639-9BC1-C98516863738}"/>
              </a:ext>
            </a:extLst>
          </p:cNvPr>
          <p:cNvSpPr>
            <a:spLocks noGrp="1"/>
          </p:cNvSpPr>
          <p:nvPr>
            <p:ph type="pic" idx="1"/>
          </p:nvPr>
        </p:nvSpPr>
        <p:spPr>
          <a:xfrm>
            <a:off x="5183188" y="84963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E7ED31-6AEF-4C16-B324-95A8E4D1B272}"/>
              </a:ext>
            </a:extLst>
          </p:cNvPr>
          <p:cNvSpPr>
            <a:spLocks noGrp="1"/>
          </p:cNvSpPr>
          <p:nvPr>
            <p:ph type="body" sz="half" idx="2"/>
          </p:nvPr>
        </p:nvSpPr>
        <p:spPr>
          <a:xfrm>
            <a:off x="839788" y="191961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B9BEBE-1729-4017-AB07-24E8C82246EC}"/>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13C4D9A5-04F5-422B-BF1E-651DC5A489A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9611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D09285-8B2D-45D7-A34D-76E236FF6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33F78E-F660-43FE-8F6C-CDBDA2FB1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2375DB-3770-41C3-AFA6-044FAC42CB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9F64185D-A8D2-4756-B33E-65BE486AA8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0EE42-E3E7-4633-A058-E400C79702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5DCC8-E4CB-48D4-84FA-8A05D38316D9}" type="slidenum">
              <a:rPr lang="en-US" smtClean="0"/>
              <a:t>‹#›</a:t>
            </a:fld>
            <a:endParaRPr lang="en-US"/>
          </a:p>
        </p:txBody>
      </p:sp>
    </p:spTree>
    <p:extLst>
      <p:ext uri="{BB962C8B-B14F-4D97-AF65-F5344CB8AC3E}">
        <p14:creationId xmlns:p14="http://schemas.microsoft.com/office/powerpoint/2010/main" val="4009656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uny.edu/about/chancellor/strategic-roadmap/goal-3/#i2" TargetMode="External"/><Relationship Id="rId2" Type="http://schemas.openxmlformats.org/officeDocument/2006/relationships/hyperlink" Target="https://www.cuny.edu/about/chancellor/strategic-roadmap/goal-3/#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3/#i3"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cuny.edu/about/chancellor/strategic-roadmap/goal-4/#i2" TargetMode="External"/><Relationship Id="rId2" Type="http://schemas.openxmlformats.org/officeDocument/2006/relationships/hyperlink" Target="https://www.cuny.edu/about/chancellor/strategic-roadmap/goal-4/#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4/#i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uny.edu/about/chancellor/strategic-roadmap/goal-1/#i2" TargetMode="External"/><Relationship Id="rId2" Type="http://schemas.openxmlformats.org/officeDocument/2006/relationships/hyperlink" Target="https://www.cuny.edu/about/chancellor/strategic-roadmap/goal-1/#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1/#i4" TargetMode="External"/><Relationship Id="rId4" Type="http://schemas.openxmlformats.org/officeDocument/2006/relationships/hyperlink" Target="https://www.cuny.edu/about/chancellor/strategic-roadmap/goal-1/#i3"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uny.edu/about/chancellor/strategic-roadmap/goal-2/#i2" TargetMode="External"/><Relationship Id="rId2" Type="http://schemas.openxmlformats.org/officeDocument/2006/relationships/hyperlink" Target="https://www.cuny.edu/about/chancellor/strategic-roadmap/goal-2/#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2/#i4" TargetMode="External"/><Relationship Id="rId4" Type="http://schemas.openxmlformats.org/officeDocument/2006/relationships/hyperlink" Target="https://www.cuny.edu/about/chancellor/strategic-roadmap/goal-2/#i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579E-65FD-4FC4-8372-B4D25B134DC8}"/>
              </a:ext>
            </a:extLst>
          </p:cNvPr>
          <p:cNvSpPr>
            <a:spLocks noGrp="1"/>
          </p:cNvSpPr>
          <p:nvPr>
            <p:ph type="ctrTitle"/>
          </p:nvPr>
        </p:nvSpPr>
        <p:spPr/>
        <p:txBody>
          <a:bodyPr>
            <a:normAutofit fontScale="90000"/>
          </a:bodyPr>
          <a:lstStyle/>
          <a:p>
            <a:pPr marL="0" marR="0" algn="ctr">
              <a:spcBef>
                <a:spcPts val="0"/>
              </a:spcBef>
              <a:spcAft>
                <a:spcPts val="0"/>
              </a:spcAft>
            </a:pPr>
            <a:r>
              <a:rPr lang="en-US" sz="6700" b="1" dirty="0"/>
              <a:t>Welcome to the </a:t>
            </a:r>
            <a:r>
              <a:rPr lang="en-US" sz="6700" b="1" kern="100" dirty="0">
                <a:effectLst/>
                <a:ea typeface="Calibri" panose="020F0502020204030204" pitchFamily="34" charset="0"/>
                <a:cs typeface="Times New Roman" panose="02020603050405020304" pitchFamily="18" charset="0"/>
              </a:rPr>
              <a:t>Strategic Planning Town Hall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A7A12A1C-67D9-4F6B-B14F-A4656F66CDFF}"/>
              </a:ext>
            </a:extLst>
          </p:cNvPr>
          <p:cNvSpPr>
            <a:spLocks noGrp="1"/>
          </p:cNvSpPr>
          <p:nvPr>
            <p:ph type="subTitle" idx="1"/>
          </p:nvPr>
        </p:nvSpPr>
        <p:spPr/>
        <p:txBody>
          <a:bodyPr>
            <a:normAutofit/>
          </a:bodyPr>
          <a:lstStyle/>
          <a:p>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Thursday, March 7, 12:15 – 2:00</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 Academic Building Lobby and Theatre</a:t>
            </a:r>
            <a:endParaRPr lang="en-US" sz="3600" dirty="0"/>
          </a:p>
        </p:txBody>
      </p:sp>
    </p:spTree>
    <p:extLst>
      <p:ext uri="{BB962C8B-B14F-4D97-AF65-F5344CB8AC3E}">
        <p14:creationId xmlns:p14="http://schemas.microsoft.com/office/powerpoint/2010/main" val="1042884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F02A-D246-114A-58D8-DC60D6DBABF7}"/>
              </a:ext>
            </a:extLst>
          </p:cNvPr>
          <p:cNvSpPr>
            <a:spLocks noGrp="1"/>
          </p:cNvSpPr>
          <p:nvPr>
            <p:ph type="title"/>
          </p:nvPr>
        </p:nvSpPr>
        <p:spPr/>
        <p:txBody>
          <a:bodyPr>
            <a:normAutofit fontScale="90000"/>
          </a:bodyPr>
          <a:lstStyle/>
          <a:p>
            <a:r>
              <a:rPr lang="en-US" sz="3600" b="1" dirty="0">
                <a:latin typeface="Times New Roman" panose="02020603050405020304" pitchFamily="18" charset="0"/>
                <a:cs typeface="Times New Roman" panose="02020603050405020304" pitchFamily="18" charset="0"/>
              </a:rPr>
              <a:t>Goal 3: </a:t>
            </a:r>
            <a:r>
              <a:rPr lang="en-US" sz="3600" b="1" i="0" dirty="0">
                <a:solidFill>
                  <a:srgbClr val="000000"/>
                </a:solidFill>
                <a:effectLst/>
                <a:latin typeface="Times New Roman" panose="02020603050405020304" pitchFamily="18" charset="0"/>
                <a:cs typeface="Times New Roman" panose="02020603050405020304" pitchFamily="18" charset="0"/>
              </a:rPr>
              <a:t>Advance Our Community Through Comprehensive Research, Engagement and Services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85A55AAE-8B8C-1B85-694C-BEE0C1ACE70B}"/>
              </a:ext>
            </a:extLst>
          </p:cNvPr>
          <p:cNvSpPr>
            <a:spLocks noGrp="1"/>
          </p:cNvSpPr>
          <p:nvPr>
            <p:ph idx="1"/>
          </p:nvPr>
        </p:nvSpPr>
        <p:spPr>
          <a:xfrm>
            <a:off x="838200" y="1423687"/>
            <a:ext cx="10515600" cy="4467828"/>
          </a:xfrm>
        </p:spPr>
        <p:txBody>
          <a:bodyPr>
            <a:normAutofit fontScale="92500"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Amplify the quantity and quality of engaged public impact research and scholarship leveraging CUNY’s distinctive scale, diversity, and location in New York City.</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Establish CUNY as the go-to-choice for student recruitment by industry partners.</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stronger ties with alumni and friends of CUNY to amplify opportunities for engagement, new sources of financial support, and a culture of life-long learning.</a:t>
            </a:r>
          </a:p>
          <a:p>
            <a:endParaRPr lang="en-US" dirty="0"/>
          </a:p>
        </p:txBody>
      </p:sp>
    </p:spTree>
    <p:extLst>
      <p:ext uri="{BB962C8B-B14F-4D97-AF65-F5344CB8AC3E}">
        <p14:creationId xmlns:p14="http://schemas.microsoft.com/office/powerpoint/2010/main" val="3531820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730EF-2637-3B93-7DD3-CB3C910BE025}"/>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Goal 4: </a:t>
            </a:r>
            <a:r>
              <a:rPr lang="en-US" b="1" i="0" dirty="0">
                <a:solidFill>
                  <a:srgbClr val="000000"/>
                </a:solidFill>
                <a:effectLst/>
                <a:latin typeface="Times New Roman" panose="02020603050405020304" pitchFamily="18" charset="0"/>
                <a:cs typeface="Times New Roman" panose="02020603050405020304" pitchFamily="18" charset="0"/>
              </a:rPr>
              <a:t>Modernize the CUNY System</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2EC02E98-0282-A48B-9E0D-F9770DB86300}"/>
              </a:ext>
            </a:extLst>
          </p:cNvPr>
          <p:cNvSpPr>
            <a:spLocks noGrp="1"/>
          </p:cNvSpPr>
          <p:nvPr>
            <p:ph idx="1"/>
          </p:nvPr>
        </p:nvSpPr>
        <p:spPr>
          <a:xfrm>
            <a:off x="838200" y="1111170"/>
            <a:ext cx="10515600" cy="4629873"/>
          </a:xfrm>
        </p:spPr>
        <p:txBody>
          <a:bodyPr>
            <a:normAutofit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an automated, data-informed system that facilitates effective decision making, the optimal use of resources, and compliance with federal, state and local laws.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Explore new budget and operating models, optimizing flexibility and new sources of revenue.</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Provide students, faculty, and staff with state-of-the-art environmentally sustainable and accessible facilities to support innovation and learning.</a:t>
            </a:r>
          </a:p>
          <a:p>
            <a:endParaRPr lang="en-US" dirty="0"/>
          </a:p>
        </p:txBody>
      </p:sp>
    </p:spTree>
    <p:extLst>
      <p:ext uri="{BB962C8B-B14F-4D97-AF65-F5344CB8AC3E}">
        <p14:creationId xmlns:p14="http://schemas.microsoft.com/office/powerpoint/2010/main" val="2470290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31A8-9349-15B4-DC78-56B692548449}"/>
              </a:ext>
            </a:extLst>
          </p:cNvPr>
          <p:cNvSpPr>
            <a:spLocks noGrp="1"/>
          </p:cNvSpPr>
          <p:nvPr>
            <p:ph type="ctrTitle"/>
          </p:nvPr>
        </p:nvSpPr>
        <p:spPr>
          <a:xfrm>
            <a:off x="671332" y="1122363"/>
            <a:ext cx="9996668" cy="2387600"/>
          </a:xfrm>
        </p:spPr>
        <p:txBody>
          <a:bodyPr/>
          <a:lstStyle/>
          <a:p>
            <a:r>
              <a:rPr lang="en-US" b="1" dirty="0">
                <a:latin typeface="Times New Roman" panose="02020603050405020304" pitchFamily="18" charset="0"/>
                <a:cs typeface="Times New Roman" panose="02020603050405020304" pitchFamily="18" charset="0"/>
              </a:rPr>
              <a:t>President Russell K. </a:t>
            </a:r>
            <a:r>
              <a:rPr lang="en-US" b="1" dirty="0" err="1">
                <a:latin typeface="Times New Roman" panose="02020603050405020304" pitchFamily="18" charset="0"/>
                <a:cs typeface="Times New Roman" panose="02020603050405020304" pitchFamily="18" charset="0"/>
              </a:rPr>
              <a:t>Hotzler</a:t>
            </a:r>
            <a:endParaRPr lang="en-US" b="1" dirty="0">
              <a:latin typeface="Times New Roman" panose="02020603050405020304" pitchFamily="18" charset="0"/>
              <a:cs typeface="Times New Roman" panose="02020603050405020304" pitchFamily="18" charset="0"/>
            </a:endParaRPr>
          </a:p>
        </p:txBody>
      </p:sp>
      <p:sp>
        <p:nvSpPr>
          <p:cNvPr id="5" name="Subtitle 4">
            <a:extLst>
              <a:ext uri="{FF2B5EF4-FFF2-40B4-BE49-F238E27FC236}">
                <a16:creationId xmlns:a16="http://schemas.microsoft.com/office/drawing/2014/main" id="{2F5ACE4D-EF2B-2B3D-0957-69BFF07C546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45719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9167694-96E4-46AD-C306-98B5BDF84388}"/>
              </a:ext>
            </a:extLst>
          </p:cNvPr>
          <p:cNvSpPr>
            <a:spLocks noGrp="1"/>
          </p:cNvSpPr>
          <p:nvPr>
            <p:ph type="ctrTitle"/>
          </p:nvPr>
        </p:nvSpPr>
        <p:spPr>
          <a:xfrm>
            <a:off x="787078" y="1122363"/>
            <a:ext cx="10417216" cy="2387600"/>
          </a:xfrm>
        </p:spPr>
        <p:txBody>
          <a:bodyPr/>
          <a:lstStyle/>
          <a:p>
            <a:r>
              <a:rPr lang="en-US" b="1" dirty="0">
                <a:latin typeface="Times New Roman" panose="02020603050405020304" pitchFamily="18" charset="0"/>
                <a:cs typeface="Times New Roman" panose="02020603050405020304" pitchFamily="18" charset="0"/>
              </a:rPr>
              <a:t>Vice President Marling Sone</a:t>
            </a:r>
          </a:p>
        </p:txBody>
      </p:sp>
      <p:sp>
        <p:nvSpPr>
          <p:cNvPr id="8" name="Subtitle 7">
            <a:extLst>
              <a:ext uri="{FF2B5EF4-FFF2-40B4-BE49-F238E27FC236}">
                <a16:creationId xmlns:a16="http://schemas.microsoft.com/office/drawing/2014/main" id="{5C8D0BF3-1E14-1103-71EE-9B7099D61EC2}"/>
              </a:ext>
            </a:extLst>
          </p:cNvPr>
          <p:cNvSpPr>
            <a:spLocks noGrp="1"/>
          </p:cNvSpPr>
          <p:nvPr>
            <p:ph type="subTitle" idx="1"/>
          </p:nvPr>
        </p:nvSpPr>
        <p:spPr/>
        <p:txBody>
          <a:bodyPr>
            <a:normAutofit/>
          </a:bodyPr>
          <a:lstStyle/>
          <a:p>
            <a:r>
              <a:rPr lang="en-US" sz="3600" dirty="0"/>
              <a:t>Enrollment Management and Student Affairs</a:t>
            </a:r>
          </a:p>
        </p:txBody>
      </p:sp>
    </p:spTree>
    <p:extLst>
      <p:ext uri="{BB962C8B-B14F-4D97-AF65-F5344CB8AC3E}">
        <p14:creationId xmlns:p14="http://schemas.microsoft.com/office/powerpoint/2010/main" val="2683071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42059-1A84-41BB-B85F-CE26F5A221D5}"/>
              </a:ext>
            </a:extLst>
          </p:cNvPr>
          <p:cNvSpPr>
            <a:spLocks noGrp="1"/>
          </p:cNvSpPr>
          <p:nvPr>
            <p:ph type="title"/>
          </p:nvPr>
        </p:nvSpPr>
        <p:spPr>
          <a:xfrm>
            <a:off x="737532" y="100798"/>
            <a:ext cx="10515600" cy="1325563"/>
          </a:xfrm>
        </p:spPr>
        <p:txBody>
          <a:bodyPr>
            <a:normAutofit fontScale="90000"/>
          </a:bodyPr>
          <a:lstStyle/>
          <a:p>
            <a:pPr algn="ctr"/>
            <a:r>
              <a:rPr lang="en-US" sz="4800" b="1" dirty="0">
                <a:solidFill>
                  <a:schemeClr val="accent5">
                    <a:lumMod val="50000"/>
                  </a:schemeClr>
                </a:solidFill>
                <a:latin typeface="Times New Roman" panose="02020603050405020304" pitchFamily="18" charset="0"/>
                <a:cs typeface="Times New Roman" panose="02020603050405020304" pitchFamily="18" charset="0"/>
              </a:rPr>
              <a:t>Overview </a:t>
            </a:r>
            <a:br>
              <a:rPr lang="en-US" sz="4000" b="1" dirty="0">
                <a:solidFill>
                  <a:schemeClr val="accent5">
                    <a:lumMod val="50000"/>
                  </a:schemeClr>
                </a:solidFill>
                <a:latin typeface="Times New Roman" panose="02020603050405020304" pitchFamily="18" charset="0"/>
                <a:cs typeface="Times New Roman" panose="02020603050405020304" pitchFamily="18" charset="0"/>
              </a:rPr>
            </a:br>
            <a:r>
              <a:rPr lang="en-US" sz="4000" b="1" dirty="0">
                <a:solidFill>
                  <a:schemeClr val="accent5">
                    <a:lumMod val="50000"/>
                  </a:schemeClr>
                </a:solidFill>
                <a:latin typeface="Times New Roman" panose="02020603050405020304" pitchFamily="18" charset="0"/>
                <a:cs typeface="Times New Roman" panose="02020603050405020304" pitchFamily="18" charset="0"/>
              </a:rPr>
              <a:t>Enrollment Management &amp; Student Affairs (EMSA)</a:t>
            </a:r>
          </a:p>
        </p:txBody>
      </p:sp>
      <p:sp>
        <p:nvSpPr>
          <p:cNvPr id="3" name="Content Placeholder 2">
            <a:extLst>
              <a:ext uri="{FF2B5EF4-FFF2-40B4-BE49-F238E27FC236}">
                <a16:creationId xmlns:a16="http://schemas.microsoft.com/office/drawing/2014/main" id="{6BE90A85-475D-4B08-BB02-AA6D1806E0B8}"/>
              </a:ext>
            </a:extLst>
          </p:cNvPr>
          <p:cNvSpPr>
            <a:spLocks noGrp="1"/>
          </p:cNvSpPr>
          <p:nvPr>
            <p:ph idx="1"/>
          </p:nvPr>
        </p:nvSpPr>
        <p:spPr>
          <a:xfrm>
            <a:off x="737532" y="1397786"/>
            <a:ext cx="10515600" cy="4351338"/>
          </a:xfrm>
        </p:spPr>
        <p:txBody>
          <a:bodyPr>
            <a:normAutofit fontScale="92500" lnSpcReduction="10000"/>
          </a:bodyPr>
          <a:lstStyle/>
          <a:p>
            <a:pPr marL="0" indent="0">
              <a:buNone/>
            </a:pPr>
            <a:r>
              <a:rPr lang="en-US" dirty="0"/>
              <a:t> I. Strategic Enrollment Management</a:t>
            </a:r>
          </a:p>
          <a:p>
            <a:pPr marL="457200" lvl="1" indent="0">
              <a:buNone/>
            </a:pPr>
            <a:r>
              <a:rPr lang="en-US" dirty="0"/>
              <a:t>• FAFSA Delays</a:t>
            </a:r>
          </a:p>
          <a:p>
            <a:pPr marL="457200" lvl="1" indent="0">
              <a:buNone/>
            </a:pPr>
            <a:r>
              <a:rPr lang="en-US" dirty="0"/>
              <a:t>• Admissions Applications Increase</a:t>
            </a:r>
          </a:p>
          <a:p>
            <a:pPr marL="457200" lvl="1" indent="0">
              <a:buNone/>
            </a:pPr>
            <a:r>
              <a:rPr lang="en-US" dirty="0"/>
              <a:t>• Accelerated Registration Calendar</a:t>
            </a:r>
          </a:p>
          <a:p>
            <a:pPr marL="457200" lvl="1" indent="0">
              <a:buNone/>
            </a:pPr>
            <a:r>
              <a:rPr lang="en-US" dirty="0"/>
              <a:t>• Enrollment and MCF Alignment</a:t>
            </a:r>
          </a:p>
          <a:p>
            <a:pPr marL="457200" lvl="1" indent="0">
              <a:buNone/>
            </a:pPr>
            <a:r>
              <a:rPr lang="en-US" dirty="0"/>
              <a:t>• Fall Enrollment Comparison</a:t>
            </a:r>
          </a:p>
          <a:p>
            <a:pPr marL="0" indent="0">
              <a:buNone/>
            </a:pPr>
            <a:r>
              <a:rPr lang="en-US" dirty="0"/>
              <a:t>II. Student Affairs Initiatives Supporting Students’ Persistence and Graduation</a:t>
            </a:r>
          </a:p>
          <a:p>
            <a:pPr marL="457200" lvl="1" indent="0">
              <a:buNone/>
            </a:pPr>
            <a:r>
              <a:rPr lang="en-US" dirty="0"/>
              <a:t>• Student Wellness Relocation</a:t>
            </a:r>
          </a:p>
          <a:p>
            <a:pPr marL="457200" lvl="1" indent="0">
              <a:buNone/>
            </a:pPr>
            <a:r>
              <a:rPr lang="en-US" dirty="0"/>
              <a:t>• Food Pantry</a:t>
            </a:r>
          </a:p>
          <a:p>
            <a:pPr marL="457200" lvl="1" indent="0">
              <a:buNone/>
            </a:pPr>
            <a:r>
              <a:rPr lang="en-US" dirty="0"/>
              <a:t>• CUNY Reconnect</a:t>
            </a:r>
          </a:p>
          <a:p>
            <a:pPr marL="457200" lvl="1" indent="0">
              <a:buNone/>
            </a:pPr>
            <a:r>
              <a:rPr lang="en-US" dirty="0"/>
              <a:t>• Student Success Center</a:t>
            </a:r>
          </a:p>
          <a:p>
            <a:pPr marL="0" indent="0">
              <a:buNone/>
            </a:pPr>
            <a:r>
              <a:rPr lang="en-US" dirty="0"/>
              <a:t>III. Strengthening EMSA with New Hires</a:t>
            </a:r>
          </a:p>
        </p:txBody>
      </p:sp>
    </p:spTree>
    <p:extLst>
      <p:ext uri="{BB962C8B-B14F-4D97-AF65-F5344CB8AC3E}">
        <p14:creationId xmlns:p14="http://schemas.microsoft.com/office/powerpoint/2010/main" val="1543320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7FC24-DDFE-4B14-B566-CCE5BCD8D787}"/>
              </a:ext>
            </a:extLst>
          </p:cNvPr>
          <p:cNvSpPr>
            <a:spLocks noGrp="1"/>
          </p:cNvSpPr>
          <p:nvPr>
            <p:ph type="ctrTitle"/>
          </p:nvPr>
        </p:nvSpPr>
        <p:spPr>
          <a:xfrm>
            <a:off x="1524000" y="1483090"/>
            <a:ext cx="9144000" cy="2387600"/>
          </a:xfrm>
        </p:spPr>
        <p:txBody>
          <a:bodyPr/>
          <a:lstStyle/>
          <a:p>
            <a:r>
              <a:rPr lang="en-US" b="1" dirty="0">
                <a:solidFill>
                  <a:schemeClr val="accent5">
                    <a:lumMod val="50000"/>
                  </a:schemeClr>
                </a:solidFill>
              </a:rPr>
              <a:t>Admissions Applications Increase</a:t>
            </a:r>
          </a:p>
        </p:txBody>
      </p:sp>
    </p:spTree>
    <p:extLst>
      <p:ext uri="{BB962C8B-B14F-4D97-AF65-F5344CB8AC3E}">
        <p14:creationId xmlns:p14="http://schemas.microsoft.com/office/powerpoint/2010/main" val="3198461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F47BE37-D4FE-4808-912E-B8365C4626CE}"/>
              </a:ext>
            </a:extLst>
          </p:cNvPr>
          <p:cNvPicPr>
            <a:picLocks noChangeAspect="1"/>
          </p:cNvPicPr>
          <p:nvPr/>
        </p:nvPicPr>
        <p:blipFill>
          <a:blip r:embed="rId2"/>
          <a:stretch>
            <a:fillRect/>
          </a:stretch>
        </p:blipFill>
        <p:spPr>
          <a:xfrm>
            <a:off x="366712" y="185737"/>
            <a:ext cx="11539538" cy="5667375"/>
          </a:xfrm>
          <a:prstGeom prst="rect">
            <a:avLst/>
          </a:prstGeom>
          <a:ln>
            <a:solidFill>
              <a:schemeClr val="tx1"/>
            </a:solidFill>
          </a:ln>
        </p:spPr>
      </p:pic>
    </p:spTree>
    <p:extLst>
      <p:ext uri="{BB962C8B-B14F-4D97-AF65-F5344CB8AC3E}">
        <p14:creationId xmlns:p14="http://schemas.microsoft.com/office/powerpoint/2010/main" val="1331286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946E55-EE81-4F34-B7CC-FA3B339C1702}"/>
              </a:ext>
            </a:extLst>
          </p:cNvPr>
          <p:cNvPicPr>
            <a:picLocks noChangeAspect="1"/>
          </p:cNvPicPr>
          <p:nvPr/>
        </p:nvPicPr>
        <p:blipFill>
          <a:blip r:embed="rId2"/>
          <a:stretch>
            <a:fillRect/>
          </a:stretch>
        </p:blipFill>
        <p:spPr>
          <a:xfrm>
            <a:off x="423862" y="185737"/>
            <a:ext cx="11425238" cy="5686425"/>
          </a:xfrm>
          <a:prstGeom prst="rect">
            <a:avLst/>
          </a:prstGeom>
          <a:ln>
            <a:solidFill>
              <a:schemeClr val="tx1"/>
            </a:solidFill>
          </a:ln>
        </p:spPr>
      </p:pic>
    </p:spTree>
    <p:extLst>
      <p:ext uri="{BB962C8B-B14F-4D97-AF65-F5344CB8AC3E}">
        <p14:creationId xmlns:p14="http://schemas.microsoft.com/office/powerpoint/2010/main" val="3711035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FFDE-D182-43B8-B23A-63CEB6834F44}"/>
              </a:ext>
            </a:extLst>
          </p:cNvPr>
          <p:cNvSpPr>
            <a:spLocks noGrp="1"/>
          </p:cNvSpPr>
          <p:nvPr>
            <p:ph type="title"/>
          </p:nvPr>
        </p:nvSpPr>
        <p:spPr>
          <a:xfrm>
            <a:off x="838200" y="365126"/>
            <a:ext cx="10515600" cy="1206500"/>
          </a:xfrm>
        </p:spPr>
        <p:txBody>
          <a:bodyPr>
            <a:normAutofit fontScale="90000"/>
          </a:bodyPr>
          <a:lstStyle/>
          <a:p>
            <a:r>
              <a:rPr lang="en-US" b="1" dirty="0">
                <a:solidFill>
                  <a:schemeClr val="accent5">
                    <a:lumMod val="50000"/>
                  </a:schemeClr>
                </a:solidFill>
              </a:rPr>
              <a:t>Accelerated Registration Calendar</a:t>
            </a:r>
            <a:br>
              <a:rPr lang="en-US" b="1" dirty="0">
                <a:solidFill>
                  <a:schemeClr val="accent5">
                    <a:lumMod val="50000"/>
                  </a:schemeClr>
                </a:solidFill>
              </a:rPr>
            </a:br>
            <a:endParaRPr lang="en-US" b="1" dirty="0">
              <a:solidFill>
                <a:schemeClr val="accent5">
                  <a:lumMod val="50000"/>
                </a:schemeClr>
              </a:solidFill>
            </a:endParaRPr>
          </a:p>
        </p:txBody>
      </p:sp>
      <p:graphicFrame>
        <p:nvGraphicFramePr>
          <p:cNvPr id="3" name="Table 2">
            <a:extLst>
              <a:ext uri="{FF2B5EF4-FFF2-40B4-BE49-F238E27FC236}">
                <a16:creationId xmlns:a16="http://schemas.microsoft.com/office/drawing/2014/main" id="{1CF176DF-0962-4C67-B643-4598750C0C14}"/>
              </a:ext>
            </a:extLst>
          </p:cNvPr>
          <p:cNvGraphicFramePr>
            <a:graphicFrameLocks noGrp="1"/>
          </p:cNvGraphicFramePr>
          <p:nvPr/>
        </p:nvGraphicFramePr>
        <p:xfrm>
          <a:off x="361950" y="868794"/>
          <a:ext cx="10991850" cy="4844133"/>
        </p:xfrm>
        <a:graphic>
          <a:graphicData uri="http://schemas.openxmlformats.org/drawingml/2006/table">
            <a:tbl>
              <a:tblPr>
                <a:tableStyleId>{5C22544A-7EE6-4342-B048-85BDC9FD1C3A}</a:tableStyleId>
              </a:tblPr>
              <a:tblGrid>
                <a:gridCol w="5495925">
                  <a:extLst>
                    <a:ext uri="{9D8B030D-6E8A-4147-A177-3AD203B41FA5}">
                      <a16:colId xmlns:a16="http://schemas.microsoft.com/office/drawing/2014/main" val="2336842939"/>
                    </a:ext>
                  </a:extLst>
                </a:gridCol>
                <a:gridCol w="5495925">
                  <a:extLst>
                    <a:ext uri="{9D8B030D-6E8A-4147-A177-3AD203B41FA5}">
                      <a16:colId xmlns:a16="http://schemas.microsoft.com/office/drawing/2014/main" val="3419993458"/>
                    </a:ext>
                  </a:extLst>
                </a:gridCol>
              </a:tblGrid>
              <a:tr h="230673">
                <a:tc>
                  <a:txBody>
                    <a:bodyPr/>
                    <a:lstStyle/>
                    <a:p>
                      <a:pPr algn="l" fontAlgn="b"/>
                      <a:r>
                        <a:rPr lang="en-US" sz="1400" b="1" i="0" u="none" strike="noStrike" dirty="0">
                          <a:solidFill>
                            <a:srgbClr val="000000"/>
                          </a:solidFill>
                          <a:effectLst/>
                          <a:latin typeface="+mn-lt"/>
                        </a:rPr>
                        <a:t>Event</a:t>
                      </a: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en-US" sz="1400" b="1" i="0" u="none" strike="noStrike" dirty="0">
                          <a:solidFill>
                            <a:srgbClr val="000000"/>
                          </a:solidFill>
                          <a:effectLst/>
                          <a:latin typeface="+mn-lt"/>
                        </a:rPr>
                        <a:t>Date</a:t>
                      </a: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92815202"/>
                  </a:ext>
                </a:extLst>
              </a:tr>
              <a:tr h="230673">
                <a:tc>
                  <a:txBody>
                    <a:bodyPr/>
                    <a:lstStyle/>
                    <a:p>
                      <a:pPr algn="l" fontAlgn="b"/>
                      <a:r>
                        <a:rPr lang="en-US" sz="1400" u="none" strike="noStrike" dirty="0">
                          <a:effectLst/>
                          <a:latin typeface="+mn-lt"/>
                        </a:rPr>
                        <a:t>Application for Direct Admissions/ On-the-Spot-Admissions</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3/4/2024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4490493"/>
                  </a:ext>
                </a:extLst>
              </a:tr>
              <a:tr h="230673">
                <a:tc>
                  <a:txBody>
                    <a:bodyPr/>
                    <a:lstStyle/>
                    <a:p>
                      <a:pPr algn="l" fontAlgn="b"/>
                      <a:r>
                        <a:rPr lang="en-US" sz="1400" u="none" strike="noStrike" dirty="0">
                          <a:effectLst/>
                          <a:latin typeface="+mn-lt"/>
                        </a:rPr>
                        <a:t>Finalize Fall 2024 MCF </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3/6/2024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8816649"/>
                  </a:ext>
                </a:extLst>
              </a:tr>
              <a:tr h="230673">
                <a:tc>
                  <a:txBody>
                    <a:bodyPr/>
                    <a:lstStyle/>
                    <a:p>
                      <a:pPr algn="l" fontAlgn="b"/>
                      <a:r>
                        <a:rPr lang="en-US" sz="1400" u="none" strike="noStrike" dirty="0">
                          <a:effectLst/>
                          <a:latin typeface="+mn-lt"/>
                        </a:rPr>
                        <a:t>Application for Non-Degree and Readmits </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3/18/2024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8366669"/>
                  </a:ext>
                </a:extLst>
              </a:tr>
              <a:tr h="230673">
                <a:tc>
                  <a:txBody>
                    <a:bodyPr/>
                    <a:lstStyle/>
                    <a:p>
                      <a:pPr algn="l" fontAlgn="b"/>
                      <a:r>
                        <a:rPr lang="en-US" sz="1400" u="none" strike="noStrike" dirty="0">
                          <a:effectLst/>
                          <a:latin typeface="+mn-lt"/>
                        </a:rPr>
                        <a:t>Registration for Special Programs</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a:effectLst/>
                          <a:latin typeface="+mn-lt"/>
                        </a:rPr>
                        <a:t>3/21/2024</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308752"/>
                  </a:ext>
                </a:extLst>
              </a:tr>
              <a:tr h="230673">
                <a:tc>
                  <a:txBody>
                    <a:bodyPr/>
                    <a:lstStyle/>
                    <a:p>
                      <a:pPr algn="l" fontAlgn="b"/>
                      <a:r>
                        <a:rPr lang="en-US" sz="1400" u="none" strike="noStrike" dirty="0">
                          <a:effectLst/>
                          <a:latin typeface="+mn-lt"/>
                        </a:rPr>
                        <a:t>Registration for Summer 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a:effectLst/>
                          <a:latin typeface="+mn-lt"/>
                        </a:rPr>
                        <a:t>3/21/2024</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2246079"/>
                  </a:ext>
                </a:extLst>
              </a:tr>
              <a:tr h="230673">
                <a:tc>
                  <a:txBody>
                    <a:bodyPr/>
                    <a:lstStyle/>
                    <a:p>
                      <a:pPr algn="l" fontAlgn="b"/>
                      <a:r>
                        <a:rPr lang="en-US" sz="1400" u="none" strike="noStrike" dirty="0">
                          <a:effectLst/>
                          <a:latin typeface="+mn-lt"/>
                        </a:rPr>
                        <a:t>New Student Registration Day</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3/23/2024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7710586"/>
                  </a:ext>
                </a:extLst>
              </a:tr>
              <a:tr h="230673">
                <a:tc>
                  <a:txBody>
                    <a:bodyPr/>
                    <a:lstStyle/>
                    <a:p>
                      <a:pPr algn="l" fontAlgn="b"/>
                      <a:r>
                        <a:rPr lang="en-US" sz="1400" u="none" strike="noStrike" dirty="0">
                          <a:effectLst/>
                          <a:latin typeface="+mn-lt"/>
                        </a:rPr>
                        <a:t>Registration for general population for Fall 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3/25/2024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51248495"/>
                  </a:ext>
                </a:extLst>
              </a:tr>
              <a:tr h="230673">
                <a:tc>
                  <a:txBody>
                    <a:bodyPr/>
                    <a:lstStyle/>
                    <a:p>
                      <a:pPr algn="l" fontAlgn="b"/>
                      <a:r>
                        <a:rPr lang="en-US" sz="1400" u="none" strike="noStrike" dirty="0">
                          <a:effectLst/>
                          <a:latin typeface="+mn-lt"/>
                        </a:rPr>
                        <a:t>New Student Registration Day</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4/13/2024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0329028"/>
                  </a:ext>
                </a:extLst>
              </a:tr>
              <a:tr h="230673">
                <a:tc>
                  <a:txBody>
                    <a:bodyPr/>
                    <a:lstStyle/>
                    <a:p>
                      <a:pPr algn="l" fontAlgn="b"/>
                      <a:r>
                        <a:rPr lang="en-US" sz="1400" b="1" u="none" strike="noStrike" dirty="0">
                          <a:effectLst/>
                          <a:latin typeface="+mn-lt"/>
                        </a:rPr>
                        <a:t>Open House</a:t>
                      </a:r>
                      <a:endParaRPr lang="en-US" sz="1400" b="1"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b="1" u="none" strike="noStrike" dirty="0">
                          <a:effectLst/>
                          <a:latin typeface="+mn-lt"/>
                        </a:rPr>
                        <a:t>5/11/2024</a:t>
                      </a:r>
                      <a:endParaRPr lang="en-US" sz="1400" b="1"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4302884"/>
                  </a:ext>
                </a:extLst>
              </a:tr>
              <a:tr h="230673">
                <a:tc>
                  <a:txBody>
                    <a:bodyPr/>
                    <a:lstStyle/>
                    <a:p>
                      <a:pPr algn="l" fontAlgn="b"/>
                      <a:r>
                        <a:rPr lang="en-US" sz="1400" u="none" strike="noStrike">
                          <a:effectLst/>
                          <a:latin typeface="+mn-lt"/>
                        </a:rPr>
                        <a:t>New Student Registration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5/22/2024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288067"/>
                  </a:ext>
                </a:extLst>
              </a:tr>
              <a:tr h="230673">
                <a:tc>
                  <a:txBody>
                    <a:bodyPr/>
                    <a:lstStyle/>
                    <a:p>
                      <a:pPr algn="l" fontAlgn="b"/>
                      <a:r>
                        <a:rPr lang="en-US" sz="1400" u="none" strike="noStrike">
                          <a:effectLst/>
                          <a:latin typeface="+mn-lt"/>
                        </a:rPr>
                        <a:t>CUNY Commitment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6/1/2024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5050522"/>
                  </a:ext>
                </a:extLst>
              </a:tr>
              <a:tr h="230673">
                <a:tc>
                  <a:txBody>
                    <a:bodyPr/>
                    <a:lstStyle/>
                    <a:p>
                      <a:pPr algn="l" fontAlgn="b"/>
                      <a:r>
                        <a:rPr lang="en-US" sz="1400" u="none" strike="noStrike">
                          <a:effectLst/>
                          <a:latin typeface="+mn-lt"/>
                        </a:rPr>
                        <a:t>New Student Registration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6/8/2024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8503491"/>
                  </a:ext>
                </a:extLst>
              </a:tr>
              <a:tr h="230673">
                <a:tc>
                  <a:txBody>
                    <a:bodyPr/>
                    <a:lstStyle/>
                    <a:p>
                      <a:pPr algn="l" fontAlgn="b"/>
                      <a:r>
                        <a:rPr lang="en-US" sz="1400" u="none" strike="noStrike">
                          <a:effectLst/>
                          <a:latin typeface="+mn-lt"/>
                        </a:rPr>
                        <a:t>New Student Registration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6/12/2024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8621223"/>
                  </a:ext>
                </a:extLst>
              </a:tr>
              <a:tr h="230673">
                <a:tc>
                  <a:txBody>
                    <a:bodyPr/>
                    <a:lstStyle/>
                    <a:p>
                      <a:pPr algn="l" fontAlgn="b"/>
                      <a:r>
                        <a:rPr lang="en-US" sz="1400" u="none" strike="noStrike">
                          <a:effectLst/>
                          <a:latin typeface="+mn-lt"/>
                        </a:rPr>
                        <a:t>New Student Orientation </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8/13/2024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9040925"/>
                  </a:ext>
                </a:extLst>
              </a:tr>
              <a:tr h="230673">
                <a:tc>
                  <a:txBody>
                    <a:bodyPr/>
                    <a:lstStyle/>
                    <a:p>
                      <a:pPr algn="l" fontAlgn="b"/>
                      <a:r>
                        <a:rPr lang="en-US" sz="1400" u="none" strike="noStrike" dirty="0">
                          <a:effectLst/>
                          <a:latin typeface="+mn-lt"/>
                        </a:rPr>
                        <a:t>New Student Orientation </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8/14/2024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0087018"/>
                  </a:ext>
                </a:extLst>
              </a:tr>
              <a:tr h="230673">
                <a:tc>
                  <a:txBody>
                    <a:bodyPr/>
                    <a:lstStyle/>
                    <a:p>
                      <a:pPr algn="l" fontAlgn="b"/>
                      <a:r>
                        <a:rPr lang="en-US" sz="1400" u="none" strike="noStrike">
                          <a:effectLst/>
                          <a:latin typeface="+mn-lt"/>
                        </a:rPr>
                        <a:t>New Student Orientation </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8/15/2024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6116132"/>
                  </a:ext>
                </a:extLst>
              </a:tr>
              <a:tr h="230673">
                <a:tc>
                  <a:txBody>
                    <a:bodyPr/>
                    <a:lstStyle/>
                    <a:p>
                      <a:pPr algn="l" fontAlgn="b"/>
                      <a:r>
                        <a:rPr lang="en-US" sz="1400" u="none" strike="noStrike">
                          <a:effectLst/>
                          <a:latin typeface="+mn-lt"/>
                        </a:rPr>
                        <a:t>New Student Registration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8/17/2024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2944014"/>
                  </a:ext>
                </a:extLst>
              </a:tr>
              <a:tr h="230673">
                <a:tc>
                  <a:txBody>
                    <a:bodyPr/>
                    <a:lstStyle/>
                    <a:p>
                      <a:pPr algn="l" fontAlgn="b"/>
                      <a:r>
                        <a:rPr lang="en-US" sz="1400" u="none" strike="noStrike">
                          <a:effectLst/>
                          <a:latin typeface="+mn-lt"/>
                        </a:rPr>
                        <a:t>New Student Registration Day</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8/24/2024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7380524"/>
                  </a:ext>
                </a:extLst>
              </a:tr>
              <a:tr h="230673">
                <a:tc>
                  <a:txBody>
                    <a:bodyPr/>
                    <a:lstStyle/>
                    <a:p>
                      <a:pPr algn="l" fontAlgn="b"/>
                      <a:r>
                        <a:rPr lang="en-US" sz="1400" u="none" strike="noStrike">
                          <a:effectLst/>
                          <a:latin typeface="+mn-lt"/>
                        </a:rPr>
                        <a:t>Late registration </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8/27/2024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4858861"/>
                  </a:ext>
                </a:extLst>
              </a:tr>
              <a:tr h="230673">
                <a:tc>
                  <a:txBody>
                    <a:bodyPr/>
                    <a:lstStyle/>
                    <a:p>
                      <a:pPr algn="l" fontAlgn="b"/>
                      <a:r>
                        <a:rPr lang="en-US" sz="1400" u="none" strike="noStrike">
                          <a:effectLst/>
                          <a:latin typeface="+mn-lt"/>
                        </a:rPr>
                        <a:t>Late Registration Ends</a:t>
                      </a:r>
                      <a:endParaRPr lang="en-US" sz="1400" b="0" i="0" u="none" strike="noStrike">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latin typeface="+mn-lt"/>
                        </a:rPr>
                        <a:t>9/3/2024</a:t>
                      </a:r>
                      <a:endParaRPr lang="en-US" sz="1400" b="0" i="0" u="none" strike="noStrike" dirty="0">
                        <a:solidFill>
                          <a:srgbClr val="000000"/>
                        </a:solidFill>
                        <a:effectLst/>
                        <a:latin typeface="+mn-lt"/>
                      </a:endParaRPr>
                    </a:p>
                  </a:txBody>
                  <a:tcPr marL="1438" marR="1438" marT="143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34255746"/>
                  </a:ext>
                </a:extLst>
              </a:tr>
            </a:tbl>
          </a:graphicData>
        </a:graphic>
      </p:graphicFrame>
    </p:spTree>
    <p:extLst>
      <p:ext uri="{BB962C8B-B14F-4D97-AF65-F5344CB8AC3E}">
        <p14:creationId xmlns:p14="http://schemas.microsoft.com/office/powerpoint/2010/main" val="346350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DFAEF-9E92-4343-8F1A-4FF2E0EF57C4}"/>
              </a:ext>
            </a:extLst>
          </p:cNvPr>
          <p:cNvSpPr>
            <a:spLocks noGrp="1"/>
          </p:cNvSpPr>
          <p:nvPr>
            <p:ph type="ctrTitle"/>
          </p:nvPr>
        </p:nvSpPr>
        <p:spPr/>
        <p:txBody>
          <a:bodyPr/>
          <a:lstStyle/>
          <a:p>
            <a:r>
              <a:rPr lang="en-US" b="1" dirty="0">
                <a:solidFill>
                  <a:schemeClr val="accent5">
                    <a:lumMod val="50000"/>
                  </a:schemeClr>
                </a:solidFill>
              </a:rPr>
              <a:t>Fall Enrollment Comparison</a:t>
            </a:r>
          </a:p>
        </p:txBody>
      </p:sp>
    </p:spTree>
    <p:extLst>
      <p:ext uri="{BB962C8B-B14F-4D97-AF65-F5344CB8AC3E}">
        <p14:creationId xmlns:p14="http://schemas.microsoft.com/office/powerpoint/2010/main" val="4027981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D9FB-9E7F-4292-83EB-C778A9DAFDE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Highlights of Recent Accomplishments</a:t>
            </a:r>
          </a:p>
        </p:txBody>
      </p:sp>
      <p:sp>
        <p:nvSpPr>
          <p:cNvPr id="3" name="Content Placeholder 2">
            <a:extLst>
              <a:ext uri="{FF2B5EF4-FFF2-40B4-BE49-F238E27FC236}">
                <a16:creationId xmlns:a16="http://schemas.microsoft.com/office/drawing/2014/main" id="{C5686E7F-E513-4208-96CA-8DE758ECBB5E}"/>
              </a:ext>
            </a:extLst>
          </p:cNvPr>
          <p:cNvSpPr>
            <a:spLocks noGrp="1"/>
          </p:cNvSpPr>
          <p:nvPr>
            <p:ph idx="1"/>
          </p:nvPr>
        </p:nvSpPr>
        <p:spPr/>
        <p:txBody>
          <a:bodyPr>
            <a:normAutofit fontScale="92500" lnSpcReduction="10000"/>
          </a:bodyPr>
          <a:lstStyle/>
          <a:p>
            <a:r>
              <a:rPr lang="en-US" b="1" dirty="0"/>
              <a:t>New Degree Programs in Development: </a:t>
            </a:r>
            <a:r>
              <a:rPr lang="en-US" dirty="0"/>
              <a:t>BS in Software Technology, BS in Cybersecurity, BS in HVAC, BS in Computer Science Education, AS in Biotechnology</a:t>
            </a:r>
          </a:p>
          <a:p>
            <a:r>
              <a:rPr lang="en-US" b="1" dirty="0"/>
              <a:t>Minors: </a:t>
            </a:r>
            <a:r>
              <a:rPr lang="en-US" dirty="0"/>
              <a:t>12 Academic minors developed with 300+ enrolled and 50+ graduates</a:t>
            </a:r>
          </a:p>
          <a:p>
            <a:r>
              <a:rPr lang="en-US" b="1" dirty="0"/>
              <a:t>External Funding: </a:t>
            </a:r>
            <a:r>
              <a:rPr lang="en-US" dirty="0"/>
              <a:t>21 Federal, State, City, and privately funded awards and 45 PSC CUNY awards. Federal awards totaled $</a:t>
            </a:r>
            <a:r>
              <a:rPr lang="en-US"/>
              <a:t>4.78M </a:t>
            </a:r>
          </a:p>
          <a:p>
            <a:r>
              <a:rPr lang="en-US" b="1"/>
              <a:t>Student </a:t>
            </a:r>
            <a:r>
              <a:rPr lang="en-US" b="1" dirty="0"/>
              <a:t>Centered Governance Accomplishments: </a:t>
            </a:r>
            <a:r>
              <a:rPr lang="en-US" dirty="0"/>
              <a:t>Bereavement Policy, 5-year forgiveness policy, first-semester CR/NC policy; 4+1 bachelor’s/master’s MOU.</a:t>
            </a:r>
          </a:p>
          <a:p>
            <a:r>
              <a:rPr lang="en-US" b="1" dirty="0"/>
              <a:t>New Rad Tech Lab </a:t>
            </a:r>
          </a:p>
        </p:txBody>
      </p:sp>
    </p:spTree>
    <p:extLst>
      <p:ext uri="{BB962C8B-B14F-4D97-AF65-F5344CB8AC3E}">
        <p14:creationId xmlns:p14="http://schemas.microsoft.com/office/powerpoint/2010/main" val="313685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17CF8E0-117B-430D-93DF-87C81B1263F9}"/>
              </a:ext>
            </a:extLst>
          </p:cNvPr>
          <p:cNvPicPr>
            <a:picLocks noChangeAspect="1"/>
          </p:cNvPicPr>
          <p:nvPr/>
        </p:nvPicPr>
        <p:blipFill>
          <a:blip r:embed="rId2"/>
          <a:stretch>
            <a:fillRect/>
          </a:stretch>
        </p:blipFill>
        <p:spPr>
          <a:xfrm>
            <a:off x="804862" y="200025"/>
            <a:ext cx="10086975" cy="5657850"/>
          </a:xfrm>
          <a:prstGeom prst="rect">
            <a:avLst/>
          </a:prstGeom>
          <a:ln>
            <a:solidFill>
              <a:schemeClr val="tx1"/>
            </a:solidFill>
          </a:ln>
        </p:spPr>
      </p:pic>
    </p:spTree>
    <p:extLst>
      <p:ext uri="{BB962C8B-B14F-4D97-AF65-F5344CB8AC3E}">
        <p14:creationId xmlns:p14="http://schemas.microsoft.com/office/powerpoint/2010/main" val="340221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83444B0-9EFA-4B03-AA39-10B30A00585D}"/>
              </a:ext>
            </a:extLst>
          </p:cNvPr>
          <p:cNvPicPr>
            <a:picLocks noChangeAspect="1"/>
          </p:cNvPicPr>
          <p:nvPr/>
        </p:nvPicPr>
        <p:blipFill>
          <a:blip r:embed="rId2"/>
          <a:stretch>
            <a:fillRect/>
          </a:stretch>
        </p:blipFill>
        <p:spPr>
          <a:xfrm>
            <a:off x="930789" y="247650"/>
            <a:ext cx="10255250" cy="5610225"/>
          </a:xfrm>
          <a:prstGeom prst="rect">
            <a:avLst/>
          </a:prstGeom>
          <a:ln>
            <a:solidFill>
              <a:schemeClr val="tx1"/>
            </a:solidFill>
          </a:ln>
        </p:spPr>
      </p:pic>
    </p:spTree>
    <p:extLst>
      <p:ext uri="{BB962C8B-B14F-4D97-AF65-F5344CB8AC3E}">
        <p14:creationId xmlns:p14="http://schemas.microsoft.com/office/powerpoint/2010/main" val="4139910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355704B-EBEF-4753-A867-5C398D76A645}"/>
              </a:ext>
            </a:extLst>
          </p:cNvPr>
          <p:cNvPicPr>
            <a:picLocks noChangeAspect="1"/>
          </p:cNvPicPr>
          <p:nvPr/>
        </p:nvPicPr>
        <p:blipFill>
          <a:blip r:embed="rId2"/>
          <a:stretch>
            <a:fillRect/>
          </a:stretch>
        </p:blipFill>
        <p:spPr>
          <a:xfrm>
            <a:off x="671512" y="261937"/>
            <a:ext cx="10233539" cy="5586413"/>
          </a:xfrm>
          <a:prstGeom prst="rect">
            <a:avLst/>
          </a:prstGeom>
          <a:ln>
            <a:solidFill>
              <a:schemeClr val="tx1"/>
            </a:solidFill>
          </a:ln>
        </p:spPr>
      </p:pic>
    </p:spTree>
    <p:extLst>
      <p:ext uri="{BB962C8B-B14F-4D97-AF65-F5344CB8AC3E}">
        <p14:creationId xmlns:p14="http://schemas.microsoft.com/office/powerpoint/2010/main" val="3633522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F41217D-2BB4-4FA4-8031-579A933116E3}"/>
              </a:ext>
            </a:extLst>
          </p:cNvPr>
          <p:cNvPicPr>
            <a:picLocks noChangeAspect="1"/>
          </p:cNvPicPr>
          <p:nvPr/>
        </p:nvPicPr>
        <p:blipFill>
          <a:blip r:embed="rId2"/>
          <a:stretch>
            <a:fillRect/>
          </a:stretch>
        </p:blipFill>
        <p:spPr>
          <a:xfrm>
            <a:off x="757237" y="433388"/>
            <a:ext cx="10567988" cy="5382288"/>
          </a:xfrm>
          <a:prstGeom prst="rect">
            <a:avLst/>
          </a:prstGeom>
          <a:ln>
            <a:solidFill>
              <a:schemeClr val="tx1"/>
            </a:solidFill>
          </a:ln>
        </p:spPr>
      </p:pic>
    </p:spTree>
    <p:extLst>
      <p:ext uri="{BB962C8B-B14F-4D97-AF65-F5344CB8AC3E}">
        <p14:creationId xmlns:p14="http://schemas.microsoft.com/office/powerpoint/2010/main" val="3848657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72C9E-5838-44B9-9B03-4BD4F61FCDE0}"/>
              </a:ext>
            </a:extLst>
          </p:cNvPr>
          <p:cNvSpPr>
            <a:spLocks noGrp="1"/>
          </p:cNvSpPr>
          <p:nvPr>
            <p:ph type="title"/>
          </p:nvPr>
        </p:nvSpPr>
        <p:spPr>
          <a:xfrm>
            <a:off x="533400" y="0"/>
            <a:ext cx="10515600" cy="1325563"/>
          </a:xfrm>
        </p:spPr>
        <p:txBody>
          <a:bodyPr>
            <a:normAutofit/>
          </a:bodyPr>
          <a:lstStyle/>
          <a:p>
            <a:pPr algn="ctr"/>
            <a:r>
              <a:rPr lang="en-US" sz="3200" b="1" dirty="0">
                <a:solidFill>
                  <a:schemeClr val="accent5">
                    <a:lumMod val="50000"/>
                  </a:schemeClr>
                </a:solidFill>
              </a:rPr>
              <a:t>Division of Enrollment Management and Student Affairs </a:t>
            </a:r>
            <a:br>
              <a:rPr lang="en-US" sz="3200" b="1" dirty="0">
                <a:solidFill>
                  <a:schemeClr val="accent5">
                    <a:lumMod val="50000"/>
                  </a:schemeClr>
                </a:solidFill>
              </a:rPr>
            </a:br>
            <a:r>
              <a:rPr lang="en-US" sz="3200" b="1" dirty="0">
                <a:solidFill>
                  <a:schemeClr val="accent5">
                    <a:lumMod val="50000"/>
                  </a:schemeClr>
                </a:solidFill>
              </a:rPr>
              <a:t>New Hires </a:t>
            </a:r>
          </a:p>
        </p:txBody>
      </p:sp>
      <p:graphicFrame>
        <p:nvGraphicFramePr>
          <p:cNvPr id="8" name="Table 7">
            <a:extLst>
              <a:ext uri="{FF2B5EF4-FFF2-40B4-BE49-F238E27FC236}">
                <a16:creationId xmlns:a16="http://schemas.microsoft.com/office/drawing/2014/main" id="{B44E822D-72DB-41D4-AA9A-772D92C3EF48}"/>
              </a:ext>
            </a:extLst>
          </p:cNvPr>
          <p:cNvGraphicFramePr>
            <a:graphicFrameLocks noGrp="1"/>
          </p:cNvGraphicFramePr>
          <p:nvPr/>
        </p:nvGraphicFramePr>
        <p:xfrm>
          <a:off x="1524000" y="1112441"/>
          <a:ext cx="8934450" cy="4640945"/>
        </p:xfrm>
        <a:graphic>
          <a:graphicData uri="http://schemas.openxmlformats.org/drawingml/2006/table">
            <a:tbl>
              <a:tblPr firstRow="1" firstCol="1" bandRow="1">
                <a:tableStyleId>{5C22544A-7EE6-4342-B048-85BDC9FD1C3A}</a:tableStyleId>
              </a:tblPr>
              <a:tblGrid>
                <a:gridCol w="4467225">
                  <a:extLst>
                    <a:ext uri="{9D8B030D-6E8A-4147-A177-3AD203B41FA5}">
                      <a16:colId xmlns:a16="http://schemas.microsoft.com/office/drawing/2014/main" val="3115177845"/>
                    </a:ext>
                  </a:extLst>
                </a:gridCol>
                <a:gridCol w="4467225">
                  <a:extLst>
                    <a:ext uri="{9D8B030D-6E8A-4147-A177-3AD203B41FA5}">
                      <a16:colId xmlns:a16="http://schemas.microsoft.com/office/drawing/2014/main" val="2428148051"/>
                    </a:ext>
                  </a:extLst>
                </a:gridCol>
              </a:tblGrid>
              <a:tr h="251825">
                <a:tc>
                  <a:txBody>
                    <a:bodyPr/>
                    <a:lstStyle/>
                    <a:p>
                      <a:pPr marL="0" marR="0" algn="l">
                        <a:lnSpc>
                          <a:spcPct val="107000"/>
                        </a:lnSpc>
                        <a:spcBef>
                          <a:spcPts val="0"/>
                        </a:spcBef>
                        <a:spcAft>
                          <a:spcPts val="0"/>
                        </a:spcAft>
                      </a:pPr>
                      <a:r>
                        <a:rPr lang="en-US" sz="1400" dirty="0">
                          <a:solidFill>
                            <a:sysClr val="windowText" lastClr="000000"/>
                          </a:solidFill>
                          <a:effectLst/>
                        </a:rPr>
                        <a:t>Employee Name</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Job Title</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98444633"/>
                  </a:ext>
                </a:extLst>
              </a:tr>
              <a:tr h="274320">
                <a:tc>
                  <a:txBody>
                    <a:bodyPr/>
                    <a:lstStyle/>
                    <a:p>
                      <a:pPr marL="0" marR="0" algn="l">
                        <a:lnSpc>
                          <a:spcPct val="107000"/>
                        </a:lnSpc>
                        <a:spcBef>
                          <a:spcPts val="0"/>
                        </a:spcBef>
                        <a:spcAft>
                          <a:spcPts val="0"/>
                        </a:spcAft>
                      </a:pPr>
                      <a:r>
                        <a:rPr lang="en-US" sz="1400" b="0" dirty="0" err="1">
                          <a:solidFill>
                            <a:sysClr val="windowText" lastClr="000000"/>
                          </a:solidFill>
                          <a:effectLst/>
                        </a:rPr>
                        <a:t>Abeer</a:t>
                      </a:r>
                      <a:r>
                        <a:rPr lang="en-US" sz="1400" b="0" dirty="0">
                          <a:solidFill>
                            <a:sysClr val="windowText" lastClr="000000"/>
                          </a:solidFill>
                          <a:effectLst/>
                        </a:rPr>
                        <a:t> Shariff</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Onboarding Advisor- S.T.A.R</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6927625"/>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Alexandra Baez</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Crisis Counselor- Counseling Center</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9317768"/>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Ana Trejo-Richardson</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Associate director of Financial Aid </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9450421"/>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Angela Burns </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Manager of Student Advocacy Accountability</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1473705"/>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Cody </a:t>
                      </a:r>
                      <a:r>
                        <a:rPr lang="en-US" sz="1400" b="0" dirty="0" err="1">
                          <a:solidFill>
                            <a:sysClr val="windowText" lastClr="000000"/>
                          </a:solidFill>
                          <a:effectLst/>
                        </a:rPr>
                        <a:t>Tchou</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Veteran Support Services Coordinator</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8417564"/>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David </a:t>
                      </a:r>
                      <a:r>
                        <a:rPr lang="en-US" sz="1400" b="0" dirty="0" err="1">
                          <a:solidFill>
                            <a:sysClr val="windowText" lastClr="000000"/>
                          </a:solidFill>
                          <a:effectLst/>
                        </a:rPr>
                        <a:t>Dones</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Program Coordinator- Student Success Center</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9211309"/>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Derwent Dawkins</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Enrollment Registrar Director</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2294688"/>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Elizabeth Leone</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a:solidFill>
                            <a:sysClr val="windowText" lastClr="000000"/>
                          </a:solidFill>
                          <a:effectLst/>
                        </a:rPr>
                        <a:t>Interim Education Director- Our Children’s Center</a:t>
                      </a:r>
                      <a:endParaRPr lang="en-US" sz="11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1942216"/>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Gerson Ramirez</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tabLst>
                          <a:tab pos="762000" algn="l"/>
                        </a:tabLst>
                      </a:pPr>
                      <a:r>
                        <a:rPr lang="en-US" sz="1400" dirty="0">
                          <a:solidFill>
                            <a:sysClr val="windowText" lastClr="000000"/>
                          </a:solidFill>
                          <a:effectLst/>
                        </a:rPr>
                        <a:t>Student Life and Development Coordinator</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70857"/>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Jennifer Cruz</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Counselor &amp; Clinical Case Manager- Counseling Center</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9447478"/>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Miguel Rodriguez</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IT Academic Technology Coordinator- SEEK</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9690430"/>
                  </a:ext>
                </a:extLst>
              </a:tr>
              <a:tr h="274320">
                <a:tc>
                  <a:txBody>
                    <a:bodyPr/>
                    <a:lstStyle/>
                    <a:p>
                      <a:pPr marL="0" marR="0" algn="l" defTabSz="914400" rtl="0" eaLnBrk="1" latinLnBrk="0" hangingPunct="1">
                        <a:lnSpc>
                          <a:spcPct val="107000"/>
                        </a:lnSpc>
                        <a:spcBef>
                          <a:spcPts val="0"/>
                        </a:spcBef>
                        <a:spcAft>
                          <a:spcPts val="0"/>
                        </a:spcAft>
                      </a:pPr>
                      <a:r>
                        <a:rPr lang="en-US" sz="1400" b="0" kern="1200" dirty="0">
                          <a:solidFill>
                            <a:sysClr val="windowText" lastClr="000000"/>
                          </a:solidFill>
                          <a:effectLst/>
                          <a:latin typeface="+mn-lt"/>
                          <a:ea typeface="+mn-ea"/>
                          <a:cs typeface="+mn-cs"/>
                        </a:rPr>
                        <a:t>Nicholas Millet</a:t>
                      </a: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defTabSz="914400" rtl="0" eaLnBrk="1" latinLnBrk="0" hangingPunct="1">
                        <a:lnSpc>
                          <a:spcPct val="107000"/>
                        </a:lnSpc>
                        <a:spcBef>
                          <a:spcPts val="0"/>
                        </a:spcBef>
                        <a:spcAft>
                          <a:spcPts val="0"/>
                        </a:spcAft>
                      </a:pPr>
                      <a:r>
                        <a:rPr lang="en-US" sz="1400" b="0" kern="1200" dirty="0">
                          <a:solidFill>
                            <a:sysClr val="windowText" lastClr="000000"/>
                          </a:solidFill>
                          <a:effectLst/>
                          <a:latin typeface="+mn-lt"/>
                          <a:ea typeface="+mn-ea"/>
                          <a:cs typeface="+mn-cs"/>
                        </a:rPr>
                        <a:t>Interim Academic Program Manager &amp; Associate Director </a:t>
                      </a: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0865502"/>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Paola Garcia Sanchez</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Enrollment Administrative Assistant </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57610220"/>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Quentin Holt</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Crisis Counselor- Center for Student Accessibility</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6238234"/>
                  </a:ext>
                </a:extLst>
              </a:tr>
              <a:tr h="274320">
                <a:tc>
                  <a:txBody>
                    <a:bodyPr/>
                    <a:lstStyle/>
                    <a:p>
                      <a:pPr marL="0" marR="0" algn="l">
                        <a:lnSpc>
                          <a:spcPct val="107000"/>
                        </a:lnSpc>
                        <a:spcBef>
                          <a:spcPts val="0"/>
                        </a:spcBef>
                        <a:spcAft>
                          <a:spcPts val="0"/>
                        </a:spcAft>
                      </a:pPr>
                      <a:r>
                        <a:rPr lang="en-US" sz="1400" b="0" dirty="0">
                          <a:solidFill>
                            <a:sysClr val="windowText" lastClr="000000"/>
                          </a:solidFill>
                          <a:effectLst/>
                        </a:rPr>
                        <a:t>Tiara Johnson</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Operations Coordinator- Student Success Center</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81599526"/>
                  </a:ext>
                </a:extLst>
              </a:tr>
              <a:tr h="274320">
                <a:tc>
                  <a:txBody>
                    <a:bodyPr/>
                    <a:lstStyle/>
                    <a:p>
                      <a:pPr marL="0" marR="0" algn="l">
                        <a:lnSpc>
                          <a:spcPct val="107000"/>
                        </a:lnSpc>
                        <a:spcBef>
                          <a:spcPts val="0"/>
                        </a:spcBef>
                        <a:spcAft>
                          <a:spcPts val="0"/>
                        </a:spcAft>
                      </a:pPr>
                      <a:r>
                        <a:rPr lang="en-US" sz="1400" b="0" dirty="0" err="1">
                          <a:solidFill>
                            <a:sysClr val="windowText" lastClr="000000"/>
                          </a:solidFill>
                          <a:effectLst/>
                        </a:rPr>
                        <a:t>Trichna</a:t>
                      </a:r>
                      <a:r>
                        <a:rPr lang="en-US" sz="1400" b="0" dirty="0">
                          <a:solidFill>
                            <a:sysClr val="windowText" lastClr="000000"/>
                          </a:solidFill>
                          <a:effectLst/>
                        </a:rPr>
                        <a:t> Paris</a:t>
                      </a:r>
                      <a:endParaRPr lang="en-US" sz="11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400" dirty="0">
                          <a:solidFill>
                            <a:sysClr val="windowText" lastClr="000000"/>
                          </a:solidFill>
                          <a:effectLst/>
                        </a:rPr>
                        <a:t>Admissions Coordinator</a:t>
                      </a:r>
                      <a:endParaRPr lang="en-US"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18" marR="502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3261591"/>
                  </a:ext>
                </a:extLst>
              </a:tr>
            </a:tbl>
          </a:graphicData>
        </a:graphic>
      </p:graphicFrame>
    </p:spTree>
    <p:extLst>
      <p:ext uri="{BB962C8B-B14F-4D97-AF65-F5344CB8AC3E}">
        <p14:creationId xmlns:p14="http://schemas.microsoft.com/office/powerpoint/2010/main" val="808696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7C9223-BD89-4D35-EC03-428D6B9F8B38}"/>
              </a:ext>
            </a:extLst>
          </p:cNvPr>
          <p:cNvSpPr>
            <a:spLocks noGrp="1"/>
          </p:cNvSpPr>
          <p:nvPr>
            <p:ph type="ctrTitle"/>
          </p:nvPr>
        </p:nvSpPr>
        <p:spPr>
          <a:xfrm>
            <a:off x="902825" y="1122363"/>
            <a:ext cx="9765175" cy="2387600"/>
          </a:xfrm>
        </p:spPr>
        <p:txBody>
          <a:bodyPr/>
          <a:lstStyle/>
          <a:p>
            <a:r>
              <a:rPr lang="en-US" b="1" dirty="0">
                <a:latin typeface="Times New Roman" panose="02020603050405020304" pitchFamily="18" charset="0"/>
                <a:cs typeface="Times New Roman" panose="02020603050405020304" pitchFamily="18" charset="0"/>
              </a:rPr>
              <a:t>Vice President Miguel Cairol</a:t>
            </a:r>
          </a:p>
        </p:txBody>
      </p:sp>
      <p:sp>
        <p:nvSpPr>
          <p:cNvPr id="5" name="Subtitle 4">
            <a:extLst>
              <a:ext uri="{FF2B5EF4-FFF2-40B4-BE49-F238E27FC236}">
                <a16:creationId xmlns:a16="http://schemas.microsoft.com/office/drawing/2014/main" id="{2BF5328C-7B7A-3007-9FE9-06FE1D8368B3}"/>
              </a:ext>
            </a:extLst>
          </p:cNvPr>
          <p:cNvSpPr>
            <a:spLocks noGrp="1"/>
          </p:cNvSpPr>
          <p:nvPr>
            <p:ph type="subTitle" idx="1"/>
          </p:nvPr>
        </p:nvSpPr>
        <p:spPr/>
        <p:txBody>
          <a:bodyPr>
            <a:normAutofit/>
          </a:bodyPr>
          <a:lstStyle/>
          <a:p>
            <a:r>
              <a:rPr lang="en-US" sz="3600" dirty="0"/>
              <a:t>Administration and Finance</a:t>
            </a:r>
          </a:p>
        </p:txBody>
      </p:sp>
    </p:spTree>
    <p:extLst>
      <p:ext uri="{BB962C8B-B14F-4D97-AF65-F5344CB8AC3E}">
        <p14:creationId xmlns:p14="http://schemas.microsoft.com/office/powerpoint/2010/main" val="3832273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CBAC9-8C9F-1D89-6BA6-843FF5A22985}"/>
              </a:ext>
            </a:extLst>
          </p:cNvPr>
          <p:cNvSpPr>
            <a:spLocks noGrp="1"/>
          </p:cNvSpPr>
          <p:nvPr>
            <p:ph type="ctrTitle"/>
          </p:nvPr>
        </p:nvSpPr>
        <p:spPr/>
        <p:txBody>
          <a:bodyPr/>
          <a:lstStyle/>
          <a:p>
            <a:r>
              <a:rPr lang="en-US" b="1" dirty="0"/>
              <a:t>Questions</a:t>
            </a:r>
          </a:p>
        </p:txBody>
      </p:sp>
      <p:sp>
        <p:nvSpPr>
          <p:cNvPr id="3" name="Subtitle 2">
            <a:extLst>
              <a:ext uri="{FF2B5EF4-FFF2-40B4-BE49-F238E27FC236}">
                <a16:creationId xmlns:a16="http://schemas.microsoft.com/office/drawing/2014/main" id="{F6C76E4F-9AF8-849B-76F3-6D70900478C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520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80DDDC-A804-D07D-9107-D07F9056D36A}"/>
              </a:ext>
            </a:extLst>
          </p:cNvPr>
          <p:cNvSpPr>
            <a:spLocks noGrp="1"/>
          </p:cNvSpPr>
          <p:nvPr>
            <p:ph type="title"/>
          </p:nvPr>
        </p:nvSpPr>
        <p:spPr/>
        <p:txBody>
          <a:bodyPr>
            <a:normAutofit fontScale="90000"/>
          </a:bodyPr>
          <a:lstStyle/>
          <a:p>
            <a:pPr algn="ctr"/>
            <a:r>
              <a:rPr lang="en-US" b="1" dirty="0">
                <a:latin typeface="Times New Roman" panose="02020603050405020304" pitchFamily="18" charset="0"/>
                <a:cs typeface="Times New Roman" panose="02020603050405020304" pitchFamily="18" charset="0"/>
              </a:rPr>
              <a:t>Catalyzing upward mobility and prosperity</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Dean Maureen Archer</a:t>
            </a:r>
          </a:p>
        </p:txBody>
      </p:sp>
      <p:sp>
        <p:nvSpPr>
          <p:cNvPr id="5" name="Content Placeholder 4">
            <a:extLst>
              <a:ext uri="{FF2B5EF4-FFF2-40B4-BE49-F238E27FC236}">
                <a16:creationId xmlns:a16="http://schemas.microsoft.com/office/drawing/2014/main" id="{AA7C9162-EB4A-BE3A-BA04-AA6284B4CC49}"/>
              </a:ext>
            </a:extLst>
          </p:cNvPr>
          <p:cNvSpPr>
            <a:spLocks noGrp="1"/>
          </p:cNvSpPr>
          <p:nvPr>
            <p:ph idx="1"/>
          </p:nvPr>
        </p:nvSpPr>
        <p:spPr/>
        <p:txBody>
          <a:bodyPr/>
          <a:lstStyle/>
          <a:p>
            <a:endParaRPr lang="en-US" dirty="0"/>
          </a:p>
          <a:p>
            <a:endParaRPr lang="en-US" dirty="0"/>
          </a:p>
          <a:p>
            <a:pPr marL="0" indent="0">
              <a:buNone/>
            </a:pPr>
            <a:endParaRPr lang="en-US" dirty="0"/>
          </a:p>
          <a:p>
            <a:pPr marL="0" indent="0" algn="ctr">
              <a:buNone/>
            </a:pPr>
            <a:r>
              <a:rPr lang="en-US" sz="3600" dirty="0"/>
              <a:t>How can we promote retention and graduation rates while maintaining high academic standards?</a:t>
            </a:r>
          </a:p>
        </p:txBody>
      </p:sp>
    </p:spTree>
    <p:extLst>
      <p:ext uri="{BB962C8B-B14F-4D97-AF65-F5344CB8AC3E}">
        <p14:creationId xmlns:p14="http://schemas.microsoft.com/office/powerpoint/2010/main" val="398442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3148B-06F5-C8E9-D75C-AC9680B11ECB}"/>
              </a:ext>
            </a:extLst>
          </p:cNvPr>
          <p:cNvSpPr>
            <a:spLocks noGrp="1"/>
          </p:cNvSpPr>
          <p:nvPr>
            <p:ph type="title"/>
          </p:nvPr>
        </p:nvSpPr>
        <p:spPr>
          <a:xfrm>
            <a:off x="324091" y="365125"/>
            <a:ext cx="11493661" cy="1325563"/>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Creating a student-centered, equity-driven college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Prof. Dionne Bennett</a:t>
            </a:r>
          </a:p>
        </p:txBody>
      </p:sp>
      <p:sp>
        <p:nvSpPr>
          <p:cNvPr id="3" name="Content Placeholder 2">
            <a:extLst>
              <a:ext uri="{FF2B5EF4-FFF2-40B4-BE49-F238E27FC236}">
                <a16:creationId xmlns:a16="http://schemas.microsoft.com/office/drawing/2014/main" id="{B702598B-6A7D-3A8B-18A9-9A73DCAF9677}"/>
              </a:ext>
            </a:extLst>
          </p:cNvPr>
          <p:cNvSpPr>
            <a:spLocks noGrp="1"/>
          </p:cNvSpPr>
          <p:nvPr>
            <p:ph idx="1"/>
          </p:nvPr>
        </p:nvSpPr>
        <p:spPr/>
        <p:txBody>
          <a:bodyPr>
            <a:normAutofit/>
          </a:bodyPr>
          <a:lstStyle/>
          <a:p>
            <a:pPr marL="0" indent="0" algn="ctr">
              <a:buNone/>
            </a:pPr>
            <a:endParaRPr lang="en-US" sz="3600" dirty="0"/>
          </a:p>
          <a:p>
            <a:pPr marL="0" indent="0" algn="ctr">
              <a:buNone/>
            </a:pPr>
            <a:endParaRPr lang="en-US" sz="3600" dirty="0"/>
          </a:p>
          <a:p>
            <a:pPr marL="0" indent="0" algn="ctr">
              <a:buNone/>
            </a:pPr>
            <a:r>
              <a:rPr lang="en-US" sz="3600" dirty="0"/>
              <a:t>What are the best strategies and biggest obstacles you have encountered in your efforts to create an equity-driven college?</a:t>
            </a:r>
          </a:p>
        </p:txBody>
      </p:sp>
    </p:spTree>
    <p:extLst>
      <p:ext uri="{BB962C8B-B14F-4D97-AF65-F5344CB8AC3E}">
        <p14:creationId xmlns:p14="http://schemas.microsoft.com/office/powerpoint/2010/main" val="3110907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DB5A27E-7FAE-4AEC-72DE-F450192E7B11}"/>
              </a:ext>
            </a:extLst>
          </p:cNvPr>
          <p:cNvSpPr>
            <a:spLocks noGrp="1"/>
          </p:cNvSpPr>
          <p:nvPr>
            <p:ph type="title"/>
          </p:nvPr>
        </p:nvSpPr>
        <p:spPr/>
        <p:txBody>
          <a:bodyPr>
            <a:normAutofit fontScale="90000"/>
          </a:bodyPr>
          <a:lstStyle/>
          <a:p>
            <a:pPr algn="ctr"/>
            <a:r>
              <a:rPr lang="en-US" b="1" dirty="0">
                <a:latin typeface="Times New Roman" panose="02020603050405020304" pitchFamily="18" charset="0"/>
                <a:cs typeface="Times New Roman" panose="02020603050405020304" pitchFamily="18" charset="0"/>
              </a:rPr>
              <a:t> Nurturing and renewing the academic core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Dean Justin Vazquez-</a:t>
            </a:r>
            <a:r>
              <a:rPr lang="en-US" b="1" dirty="0" err="1">
                <a:latin typeface="Times New Roman" panose="02020603050405020304" pitchFamily="18" charset="0"/>
                <a:cs typeface="Times New Roman" panose="02020603050405020304" pitchFamily="18" charset="0"/>
              </a:rPr>
              <a:t>Poritz</a:t>
            </a:r>
            <a:endParaRPr lang="en-US" b="1" dirty="0">
              <a:latin typeface="Times New Roman" panose="02020603050405020304" pitchFamily="18"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F5A7582B-F05F-4809-B770-EF5B36C8F67E}"/>
              </a:ext>
            </a:extLst>
          </p:cNvPr>
          <p:cNvSpPr>
            <a:spLocks noGrp="1"/>
          </p:cNvSpPr>
          <p:nvPr>
            <p:ph idx="1"/>
          </p:nvPr>
        </p:nvSpPr>
        <p:spPr/>
        <p:txBody>
          <a:bodyPr/>
          <a:lstStyle/>
          <a:p>
            <a:endParaRPr lang="en-US" dirty="0"/>
          </a:p>
          <a:p>
            <a:endParaRPr lang="en-US" dirty="0"/>
          </a:p>
          <a:p>
            <a:pPr marL="0" indent="0" algn="ctr">
              <a:buNone/>
            </a:pPr>
            <a:r>
              <a:rPr lang="en-US" sz="3600" dirty="0"/>
              <a:t>Dream big: What do you think the academic core at City Tech should look like in 5 years?</a:t>
            </a:r>
          </a:p>
        </p:txBody>
      </p:sp>
    </p:spTree>
    <p:extLst>
      <p:ext uri="{BB962C8B-B14F-4D97-AF65-F5344CB8AC3E}">
        <p14:creationId xmlns:p14="http://schemas.microsoft.com/office/powerpoint/2010/main" val="334514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685C6-070F-53B4-F8F7-E7F7A12883A4}"/>
              </a:ext>
            </a:extLst>
          </p:cNvPr>
          <p:cNvSpPr>
            <a:spLocks noGrp="1"/>
          </p:cNvSpPr>
          <p:nvPr>
            <p:ph type="title"/>
          </p:nvPr>
        </p:nvSpPr>
        <p:spPr/>
        <p:txBody>
          <a:bodyPr>
            <a:noAutofit/>
          </a:bodyPr>
          <a:lstStyle/>
          <a:p>
            <a:pPr algn="ctr"/>
            <a:r>
              <a:rPr lang="en-US" sz="6000" b="1" dirty="0">
                <a:latin typeface="Times New Roman" panose="02020603050405020304" pitchFamily="18" charset="0"/>
                <a:cs typeface="Times New Roman" panose="02020603050405020304" pitchFamily="18" charset="0"/>
              </a:rPr>
              <a:t>What is Strategic Planning and why is it important?</a:t>
            </a:r>
          </a:p>
        </p:txBody>
      </p:sp>
      <p:sp>
        <p:nvSpPr>
          <p:cNvPr id="3" name="Content Placeholder 2">
            <a:extLst>
              <a:ext uri="{FF2B5EF4-FFF2-40B4-BE49-F238E27FC236}">
                <a16:creationId xmlns:a16="http://schemas.microsoft.com/office/drawing/2014/main" id="{E0CFD204-43F9-8DC0-73D2-CB0601099E9E}"/>
              </a:ext>
            </a:extLst>
          </p:cNvPr>
          <p:cNvSpPr>
            <a:spLocks noGrp="1"/>
          </p:cNvSpPr>
          <p:nvPr>
            <p:ph idx="1"/>
          </p:nvPr>
        </p:nvSpPr>
        <p:spPr>
          <a:xfrm>
            <a:off x="838200" y="1825625"/>
            <a:ext cx="10515600" cy="4065889"/>
          </a:xfrm>
        </p:spPr>
        <p:txBody>
          <a:bodyPr/>
          <a:lstStyle/>
          <a:p>
            <a:r>
              <a:rPr lang="en-US" dirty="0"/>
              <a:t>City Tech’s 2024-2029 Strategic Plan will articulate our shared vision of priorities, goals and strategies for the next 5 years. It is more than identifying challenges, it is developing goals and realistic and sustained plans to achieve these goals.</a:t>
            </a:r>
          </a:p>
          <a:p>
            <a:r>
              <a:rPr lang="en-US" b="0" i="0" dirty="0">
                <a:solidFill>
                  <a:srgbClr val="053238"/>
                </a:solidFill>
                <a:effectLst/>
              </a:rPr>
              <a:t>Input from the college community, with a recognition of </a:t>
            </a:r>
            <a:r>
              <a:rPr lang="en-US" dirty="0">
                <a:solidFill>
                  <a:srgbClr val="053238"/>
                </a:solidFill>
              </a:rPr>
              <a:t>available resources, will help to develop an overall consensus on priorities and long-term strategies</a:t>
            </a:r>
            <a:endParaRPr lang="en-US" dirty="0"/>
          </a:p>
          <a:p>
            <a:r>
              <a:rPr lang="en-US" dirty="0"/>
              <a:t>Our Strategic Plan will be grounded in and aligned with the CUNY Lifting NY Roadmap, with a specific focus on our campus</a:t>
            </a:r>
          </a:p>
          <a:p>
            <a:endParaRPr lang="en-US" dirty="0"/>
          </a:p>
          <a:p>
            <a:endParaRPr lang="en-US" b="0" i="0" dirty="0">
              <a:solidFill>
                <a:srgbClr val="053238"/>
              </a:solidFill>
              <a:effectLst/>
              <a:latin typeface="proxima nova"/>
            </a:endParaRPr>
          </a:p>
          <a:p>
            <a:pPr marL="0" indent="0" algn="l">
              <a:buNone/>
            </a:pPr>
            <a:endParaRPr lang="en-US" dirty="0"/>
          </a:p>
        </p:txBody>
      </p:sp>
    </p:spTree>
    <p:extLst>
      <p:ext uri="{BB962C8B-B14F-4D97-AF65-F5344CB8AC3E}">
        <p14:creationId xmlns:p14="http://schemas.microsoft.com/office/powerpoint/2010/main" val="34093874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8F997-D3F9-1B1B-DE9A-7A97F75F26E4}"/>
              </a:ext>
            </a:extLst>
          </p:cNvPr>
          <p:cNvSpPr>
            <a:spLocks noGrp="1"/>
          </p:cNvSpPr>
          <p:nvPr>
            <p:ph type="title"/>
          </p:nvPr>
        </p:nvSpPr>
        <p:spPr/>
        <p:txBody>
          <a:bodyPr>
            <a:normAutofit fontScale="90000"/>
          </a:bodyPr>
          <a:lstStyle/>
          <a:p>
            <a:pPr algn="ctr"/>
            <a:r>
              <a:rPr lang="en-US" sz="4000" b="1" dirty="0">
                <a:latin typeface="Times New Roman" panose="02020603050405020304" pitchFamily="18" charset="0"/>
                <a:cs typeface="Times New Roman" panose="02020603050405020304" pitchFamily="18" charset="0"/>
              </a:rPr>
              <a:t>Designing a convergent research and innovation ecosystem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Profs. Benito Mendoza and Sanjoy Chakraborty</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0201754-14EA-9E0C-7588-3241500EE66D}"/>
              </a:ext>
            </a:extLst>
          </p:cNvPr>
          <p:cNvSpPr>
            <a:spLocks noGrp="1"/>
          </p:cNvSpPr>
          <p:nvPr>
            <p:ph idx="1"/>
          </p:nvPr>
        </p:nvSpPr>
        <p:spPr/>
        <p:txBody>
          <a:bodyPr/>
          <a:lstStyle/>
          <a:p>
            <a:pPr marL="0" indent="0" algn="ctr">
              <a:buNone/>
            </a:pPr>
            <a:endParaRPr lang="en-US" dirty="0"/>
          </a:p>
          <a:p>
            <a:pPr marL="0" indent="0" algn="ctr">
              <a:buNone/>
            </a:pPr>
            <a:endParaRPr lang="en-US" sz="3200" dirty="0"/>
          </a:p>
          <a:p>
            <a:pPr marL="0" indent="0" algn="ctr">
              <a:buNone/>
            </a:pPr>
            <a:endParaRPr lang="en-US" sz="3200" dirty="0"/>
          </a:p>
          <a:p>
            <a:pPr marL="0" indent="0" algn="ctr">
              <a:buNone/>
            </a:pPr>
            <a:r>
              <a:rPr lang="en-US" sz="3200" dirty="0"/>
              <a:t>How can City Tech empower scholars, innovators, and entrepreneurs through an enhanced research infrastructure?</a:t>
            </a:r>
          </a:p>
        </p:txBody>
      </p:sp>
    </p:spTree>
    <p:extLst>
      <p:ext uri="{BB962C8B-B14F-4D97-AF65-F5344CB8AC3E}">
        <p14:creationId xmlns:p14="http://schemas.microsoft.com/office/powerpoint/2010/main" val="1588972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85F15-CC64-4690-DFCC-F9B04E2781FC}"/>
              </a:ext>
            </a:extLst>
          </p:cNvPr>
          <p:cNvSpPr>
            <a:spLocks noGrp="1"/>
          </p:cNvSpPr>
          <p:nvPr>
            <p:ph type="title"/>
          </p:nvPr>
        </p:nvSpPr>
        <p:spPr>
          <a:xfrm>
            <a:off x="219919" y="365125"/>
            <a:ext cx="11620982" cy="1325563"/>
          </a:xfrm>
        </p:spPr>
        <p:txBody>
          <a:bodyPr>
            <a:normAutofit fontScale="90000"/>
          </a:bodyPr>
          <a:lstStyle/>
          <a:p>
            <a:pPr algn="ctr"/>
            <a:r>
              <a:rPr lang="en-US" dirty="0"/>
              <a:t> </a:t>
            </a:r>
            <a:r>
              <a:rPr lang="en-US" sz="3600" b="1" dirty="0">
                <a:latin typeface="Times New Roman" panose="02020603050405020304" pitchFamily="18" charset="0"/>
                <a:cs typeface="Times New Roman" panose="02020603050405020304" pitchFamily="18" charset="0"/>
              </a:rPr>
              <a:t>Promoting college differentiation and university integration</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Profs. Hamid </a:t>
            </a:r>
            <a:r>
              <a:rPr lang="en-US" sz="3600" b="1" dirty="0" err="1">
                <a:latin typeface="Times New Roman" panose="02020603050405020304" pitchFamily="18" charset="0"/>
                <a:cs typeface="Times New Roman" panose="02020603050405020304" pitchFamily="18" charset="0"/>
              </a:rPr>
              <a:t>Norouzi</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104D4BE-BDB8-88E0-ED59-D1648126B663}"/>
              </a:ext>
            </a:extLst>
          </p:cNvPr>
          <p:cNvSpPr>
            <a:spLocks noGrp="1"/>
          </p:cNvSpPr>
          <p:nvPr>
            <p:ph idx="1"/>
          </p:nvPr>
        </p:nvSpPr>
        <p:spPr>
          <a:xfrm>
            <a:off x="838200" y="1825625"/>
            <a:ext cx="10515600" cy="3903843"/>
          </a:xfrm>
        </p:spPr>
        <p:txBody>
          <a:bodyPr>
            <a:normAutofit/>
          </a:bodyPr>
          <a:lstStyle/>
          <a:p>
            <a:pPr marL="0" indent="0" algn="ctr">
              <a:buNone/>
            </a:pPr>
            <a:endParaRPr lang="en-US" sz="3600" dirty="0"/>
          </a:p>
          <a:p>
            <a:pPr marL="0" indent="0" algn="ctr">
              <a:buNone/>
            </a:pPr>
            <a:r>
              <a:rPr lang="en-US" sz="3600" dirty="0"/>
              <a:t>Within CUNY, City Tech is distinguished by its professional and technological programs.  What opportunities do you see for strengthening our degree programs and what are the weaknesses and threats to our continued success? What are appropriate goals?</a:t>
            </a:r>
          </a:p>
        </p:txBody>
      </p:sp>
    </p:spTree>
    <p:extLst>
      <p:ext uri="{BB962C8B-B14F-4D97-AF65-F5344CB8AC3E}">
        <p14:creationId xmlns:p14="http://schemas.microsoft.com/office/powerpoint/2010/main" val="2041597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96E57-1D89-CBD9-B1BF-1622B238B482}"/>
              </a:ext>
            </a:extLst>
          </p:cNvPr>
          <p:cNvSpPr>
            <a:spLocks noGrp="1"/>
          </p:cNvSpPr>
          <p:nvPr>
            <p:ph type="title"/>
          </p:nvPr>
        </p:nvSpPr>
        <p:spPr>
          <a:xfrm>
            <a:off x="231494" y="365125"/>
            <a:ext cx="11122306" cy="1325563"/>
          </a:xfrm>
        </p:spPr>
        <p:txBody>
          <a:bodyPr>
            <a:normAutofit fontScale="90000"/>
          </a:bodyPr>
          <a:lstStyle/>
          <a:p>
            <a:pPr algn="ctr"/>
            <a:r>
              <a:rPr lang="en-US" dirty="0"/>
              <a:t> </a:t>
            </a:r>
            <a:r>
              <a:rPr lang="en-US" b="1" dirty="0">
                <a:latin typeface="Times New Roman" panose="02020603050405020304" pitchFamily="18" charset="0"/>
                <a:cs typeface="Times New Roman" panose="02020603050405020304" pitchFamily="18" charset="0"/>
              </a:rPr>
              <a:t>Reimagining college finance and infrastructure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Dean </a:t>
            </a:r>
            <a:r>
              <a:rPr lang="en-US" b="1" dirty="0" err="1">
                <a:latin typeface="Times New Roman" panose="02020603050405020304" pitchFamily="18" charset="0"/>
                <a:cs typeface="Times New Roman" panose="02020603050405020304" pitchFamily="18" charset="0"/>
              </a:rPr>
              <a:t>Gerarda</a:t>
            </a:r>
            <a:r>
              <a:rPr lang="en-US" b="1" dirty="0">
                <a:latin typeface="Times New Roman" panose="02020603050405020304" pitchFamily="18" charset="0"/>
                <a:cs typeface="Times New Roman" panose="02020603050405020304" pitchFamily="18" charset="0"/>
              </a:rPr>
              <a:t> Shields</a:t>
            </a:r>
          </a:p>
        </p:txBody>
      </p:sp>
      <p:sp>
        <p:nvSpPr>
          <p:cNvPr id="3" name="Content Placeholder 2">
            <a:extLst>
              <a:ext uri="{FF2B5EF4-FFF2-40B4-BE49-F238E27FC236}">
                <a16:creationId xmlns:a16="http://schemas.microsoft.com/office/drawing/2014/main" id="{0A9F3476-AC95-FAD4-4F22-7A05017A04DC}"/>
              </a:ext>
            </a:extLst>
          </p:cNvPr>
          <p:cNvSpPr>
            <a:spLocks noGrp="1"/>
          </p:cNvSpPr>
          <p:nvPr>
            <p:ph idx="1"/>
          </p:nvPr>
        </p:nvSpPr>
        <p:spPr>
          <a:xfrm>
            <a:off x="838200" y="1825625"/>
            <a:ext cx="10515600" cy="3892269"/>
          </a:xfrm>
        </p:spPr>
        <p:txBody>
          <a:bodyPr>
            <a:normAutofit/>
          </a:bodyPr>
          <a:lstStyle/>
          <a:p>
            <a:pPr marL="0" indent="0">
              <a:buNone/>
            </a:pPr>
            <a:endParaRPr lang="en-US" sz="3600" dirty="0"/>
          </a:p>
          <a:p>
            <a:pPr marL="0" indent="0" algn="ctr">
              <a:buNone/>
            </a:pPr>
            <a:r>
              <a:rPr lang="en-US" sz="4200" dirty="0"/>
              <a:t>What enhancements, initiatives or improvements should the College seek to invest in for both the physical (on-prem) infrastructure as well as the virtual infrastructure?</a:t>
            </a:r>
          </a:p>
          <a:p>
            <a:pPr marL="0" indent="0">
              <a:buNone/>
            </a:pPr>
            <a:endParaRPr lang="en-US" sz="3600" dirty="0"/>
          </a:p>
        </p:txBody>
      </p:sp>
    </p:spTree>
    <p:extLst>
      <p:ext uri="{BB962C8B-B14F-4D97-AF65-F5344CB8AC3E}">
        <p14:creationId xmlns:p14="http://schemas.microsoft.com/office/powerpoint/2010/main" val="625858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0B4D-1320-8A12-4056-D8B47B7AF9AB}"/>
              </a:ext>
            </a:extLst>
          </p:cNvPr>
          <p:cNvSpPr>
            <a:spLocks noGrp="1"/>
          </p:cNvSpPr>
          <p:nvPr>
            <p:ph type="title"/>
          </p:nvPr>
        </p:nvSpPr>
        <p:spPr>
          <a:xfrm>
            <a:off x="838200" y="365125"/>
            <a:ext cx="10515600" cy="2065559"/>
          </a:xfrm>
        </p:spPr>
        <p:txBody>
          <a:bodyPr/>
          <a:lstStyle/>
          <a:p>
            <a:pPr algn="ctr"/>
            <a:r>
              <a:rPr lang="en-US" b="1" dirty="0">
                <a:latin typeface="Times New Roman" panose="02020603050405020304" pitchFamily="18" charset="0"/>
                <a:cs typeface="Times New Roman" panose="02020603050405020304" pitchFamily="18" charset="0"/>
              </a:rPr>
              <a:t>Thank you for joining us today</a:t>
            </a:r>
          </a:p>
        </p:txBody>
      </p:sp>
      <p:sp>
        <p:nvSpPr>
          <p:cNvPr id="3" name="Content Placeholder 2">
            <a:extLst>
              <a:ext uri="{FF2B5EF4-FFF2-40B4-BE49-F238E27FC236}">
                <a16:creationId xmlns:a16="http://schemas.microsoft.com/office/drawing/2014/main" id="{17992556-2BE1-1A9C-A21A-52BD003D6CB9}"/>
              </a:ext>
            </a:extLst>
          </p:cNvPr>
          <p:cNvSpPr>
            <a:spLocks noGrp="1"/>
          </p:cNvSpPr>
          <p:nvPr>
            <p:ph idx="1"/>
          </p:nvPr>
        </p:nvSpPr>
        <p:spPr/>
        <p:txBody>
          <a:bodyPr>
            <a:normAutofit lnSpcReduction="10000"/>
          </a:bodyPr>
          <a:lstStyle/>
          <a:p>
            <a:pPr marL="0" indent="0">
              <a:buNone/>
            </a:pPr>
            <a:endParaRPr lang="en-US" dirty="0"/>
          </a:p>
          <a:p>
            <a:pPr marL="0" indent="0" algn="ctr">
              <a:buNone/>
            </a:pPr>
            <a:r>
              <a:rPr lang="en-US" sz="3200" dirty="0"/>
              <a:t>An email with information on how to submit additional questions and comments, will be sent out shortly</a:t>
            </a:r>
          </a:p>
          <a:p>
            <a:pPr marL="0" indent="0" algn="ctr">
              <a:buNone/>
            </a:pPr>
            <a:endParaRPr lang="en-US" sz="3200" dirty="0"/>
          </a:p>
          <a:p>
            <a:pPr marL="0" indent="0" algn="ctr">
              <a:buNone/>
            </a:pPr>
            <a:r>
              <a:rPr lang="en-US" sz="3200" dirty="0"/>
              <a:t>Thank you to everyone who contributed to the Town Hall, including </a:t>
            </a:r>
            <a:r>
              <a:rPr lang="en-US" sz="3200"/>
              <a:t>Catalin</a:t>
            </a:r>
            <a:r>
              <a:rPr lang="en-US" sz="3200" dirty="0"/>
              <a:t> </a:t>
            </a:r>
            <a:r>
              <a:rPr lang="en-US" sz="3200" dirty="0" err="1"/>
              <a:t>Zidaru</a:t>
            </a:r>
            <a:r>
              <a:rPr lang="en-US" sz="3200" dirty="0"/>
              <a:t> and his team, Hope Reiser, Billie Coleman, Michael Khan, Kim </a:t>
            </a:r>
            <a:r>
              <a:rPr lang="en-US" sz="3200" dirty="0" err="1"/>
              <a:t>Cardascia</a:t>
            </a:r>
            <a:r>
              <a:rPr lang="en-US" sz="3200" dirty="0"/>
              <a:t>, Imelda Perez, the  Strategic Planning working groups, everyone on stage, and most importantly, all of you </a:t>
            </a:r>
          </a:p>
        </p:txBody>
      </p:sp>
    </p:spTree>
    <p:extLst>
      <p:ext uri="{BB962C8B-B14F-4D97-AF65-F5344CB8AC3E}">
        <p14:creationId xmlns:p14="http://schemas.microsoft.com/office/powerpoint/2010/main" val="1711947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EE62A3-075E-8A8A-8C90-F9EC64F5D53C}"/>
              </a:ext>
            </a:extLst>
          </p:cNvPr>
          <p:cNvSpPr txBox="1"/>
          <p:nvPr/>
        </p:nvSpPr>
        <p:spPr>
          <a:xfrm>
            <a:off x="5283200" y="2763520"/>
            <a:ext cx="184731" cy="369332"/>
          </a:xfrm>
          <a:prstGeom prst="rect">
            <a:avLst/>
          </a:prstGeom>
          <a:noFill/>
        </p:spPr>
        <p:txBody>
          <a:bodyPr wrap="none" rtlCol="0">
            <a:spAutoFit/>
          </a:bodyPr>
          <a:lstStyle/>
          <a:p>
            <a:endParaRPr lang="en-US" dirty="0"/>
          </a:p>
        </p:txBody>
      </p:sp>
      <p:graphicFrame>
        <p:nvGraphicFramePr>
          <p:cNvPr id="5" name="Table 4">
            <a:extLst>
              <a:ext uri="{FF2B5EF4-FFF2-40B4-BE49-F238E27FC236}">
                <a16:creationId xmlns:a16="http://schemas.microsoft.com/office/drawing/2014/main" id="{88929294-F99C-D736-55C2-77F4DC827E5F}"/>
              </a:ext>
            </a:extLst>
          </p:cNvPr>
          <p:cNvGraphicFramePr>
            <a:graphicFrameLocks noGrp="1"/>
          </p:cNvGraphicFramePr>
          <p:nvPr>
            <p:extLst>
              <p:ext uri="{D42A27DB-BD31-4B8C-83A1-F6EECF244321}">
                <p14:modId xmlns:p14="http://schemas.microsoft.com/office/powerpoint/2010/main" val="406941742"/>
              </p:ext>
            </p:extLst>
          </p:nvPr>
        </p:nvGraphicFramePr>
        <p:xfrm>
          <a:off x="1898248" y="243068"/>
          <a:ext cx="9016679" cy="5516880"/>
        </p:xfrm>
        <a:graphic>
          <a:graphicData uri="http://schemas.openxmlformats.org/drawingml/2006/table">
            <a:tbl>
              <a:tblPr>
                <a:tableStyleId>{5C22544A-7EE6-4342-B048-85BDC9FD1C3A}</a:tableStyleId>
              </a:tblPr>
              <a:tblGrid>
                <a:gridCol w="2380403">
                  <a:extLst>
                    <a:ext uri="{9D8B030D-6E8A-4147-A177-3AD203B41FA5}">
                      <a16:colId xmlns:a16="http://schemas.microsoft.com/office/drawing/2014/main" val="2556557129"/>
                    </a:ext>
                  </a:extLst>
                </a:gridCol>
                <a:gridCol w="6636276">
                  <a:extLst>
                    <a:ext uri="{9D8B030D-6E8A-4147-A177-3AD203B41FA5}">
                      <a16:colId xmlns:a16="http://schemas.microsoft.com/office/drawing/2014/main" val="2946843552"/>
                    </a:ext>
                  </a:extLst>
                </a:gridCol>
              </a:tblGrid>
              <a:tr h="332942">
                <a:tc gridSpan="2">
                  <a:txBody>
                    <a:bodyPr/>
                    <a:lstStyle/>
                    <a:p>
                      <a:pPr algn="ctr" fontAlgn="ctr"/>
                      <a:r>
                        <a:rPr lang="en-US" sz="2200" b="1" u="none" strike="noStrike" dirty="0">
                          <a:effectLst/>
                        </a:rPr>
                        <a:t>Special Thanks to Strategic Planning Committee Members</a:t>
                      </a:r>
                      <a:endParaRPr lang="en-US" sz="2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2804497175"/>
                  </a:ext>
                </a:extLst>
              </a:tr>
              <a:tr h="332942">
                <a:tc gridSpan="2">
                  <a:txBody>
                    <a:bodyPr/>
                    <a:lstStyle/>
                    <a:p>
                      <a:pPr algn="l" fontAlgn="b"/>
                      <a:r>
                        <a:rPr lang="en-US" sz="2200" b="1" u="none" strike="noStrike" dirty="0">
                          <a:effectLst/>
                        </a:rPr>
                        <a:t>Creating a student-centered, equity-driven college</a:t>
                      </a:r>
                      <a:endParaRPr lang="en-US" sz="22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1573557189"/>
                  </a:ext>
                </a:extLst>
              </a:tr>
              <a:tr h="332942">
                <a:tc>
                  <a:txBody>
                    <a:bodyPr/>
                    <a:lstStyle/>
                    <a:p>
                      <a:pPr algn="l" fontAlgn="ctr"/>
                      <a:r>
                        <a:rPr lang="en-US" sz="2200" u="none" strike="noStrike">
                          <a:effectLst/>
                        </a:rPr>
                        <a:t>LIB</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Anne Leonard (chair)</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89267444"/>
                  </a:ext>
                </a:extLst>
              </a:tr>
              <a:tr h="332942">
                <a:tc>
                  <a:txBody>
                    <a:bodyPr/>
                    <a:lstStyle/>
                    <a:p>
                      <a:pPr algn="l" fontAlgn="ctr"/>
                      <a:r>
                        <a:rPr lang="en-US" sz="2200" u="none" strike="noStrike">
                          <a:effectLst/>
                        </a:rPr>
                        <a:t>ECFM</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Michael Cannetti (secy)</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7204590"/>
                  </a:ext>
                </a:extLst>
              </a:tr>
              <a:tr h="332942">
                <a:tc>
                  <a:txBody>
                    <a:bodyPr/>
                    <a:lstStyle/>
                    <a:p>
                      <a:pPr algn="l" fontAlgn="ctr"/>
                      <a:r>
                        <a:rPr lang="en-US" sz="2200" u="none" strike="noStrike">
                          <a:effectLst/>
                        </a:rPr>
                        <a:t>HUM</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Ines Corujo Martin </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58380449"/>
                  </a:ext>
                </a:extLst>
              </a:tr>
              <a:tr h="332942">
                <a:tc>
                  <a:txBody>
                    <a:bodyPr/>
                    <a:lstStyle/>
                    <a:p>
                      <a:pPr algn="l" fontAlgn="ctr"/>
                      <a:r>
                        <a:rPr lang="en-US" sz="2200" u="none" strike="noStrike">
                          <a:effectLst/>
                        </a:rPr>
                        <a:t>HUS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Smita Dewan</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95157315"/>
                  </a:ext>
                </a:extLst>
              </a:tr>
              <a:tr h="332942">
                <a:tc>
                  <a:txBody>
                    <a:bodyPr/>
                    <a:lstStyle/>
                    <a:p>
                      <a:pPr algn="l" fontAlgn="ctr"/>
                      <a:r>
                        <a:rPr lang="en-US" sz="2200" u="none" strike="noStrike">
                          <a:effectLst/>
                        </a:rPr>
                        <a:t>AFR</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Dionne Bennett</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49251155"/>
                  </a:ext>
                </a:extLst>
              </a:tr>
              <a:tr h="332942">
                <a:tc gridSpan="2">
                  <a:txBody>
                    <a:bodyPr/>
                    <a:lstStyle/>
                    <a:p>
                      <a:pPr algn="l" fontAlgn="ctr"/>
                      <a:r>
                        <a:rPr lang="en-US" sz="2200" b="1" u="none" strike="noStrike" dirty="0">
                          <a:effectLst/>
                        </a:rPr>
                        <a:t>Catalyzing upward mobility and prosperity</a:t>
                      </a:r>
                      <a:endParaRPr lang="en-US" sz="2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3892634532"/>
                  </a:ext>
                </a:extLst>
              </a:tr>
              <a:tr h="332942">
                <a:tc>
                  <a:txBody>
                    <a:bodyPr/>
                    <a:lstStyle/>
                    <a:p>
                      <a:pPr algn="l" fontAlgn="ctr"/>
                      <a:r>
                        <a:rPr lang="en-US" sz="2200" u="none" strike="noStrike">
                          <a:effectLst/>
                        </a:rPr>
                        <a:t>Dean, SoPS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Maureen Archer (chair)</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3258112"/>
                  </a:ext>
                </a:extLst>
              </a:tr>
              <a:tr h="332942">
                <a:tc>
                  <a:txBody>
                    <a:bodyPr/>
                    <a:lstStyle/>
                    <a:p>
                      <a:pPr algn="l" fontAlgn="ctr"/>
                      <a:r>
                        <a:rPr lang="en-US" sz="2200" u="none" strike="noStrike" dirty="0">
                          <a:effectLst/>
                        </a:rPr>
                        <a:t>BUS</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Denise Sutton (</a:t>
                      </a:r>
                      <a:r>
                        <a:rPr lang="en-US" sz="2200" u="none" strike="noStrike" dirty="0" err="1">
                          <a:effectLst/>
                        </a:rPr>
                        <a:t>secy</a:t>
                      </a:r>
                      <a:r>
                        <a:rPr lang="en-US" sz="2200" u="none" strike="noStrike" dirty="0">
                          <a:effectLst/>
                        </a:rPr>
                        <a:t> )</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70001892"/>
                  </a:ext>
                </a:extLst>
              </a:tr>
              <a:tr h="332942">
                <a:tc>
                  <a:txBody>
                    <a:bodyPr/>
                    <a:lstStyle/>
                    <a:p>
                      <a:pPr algn="l" fontAlgn="ctr"/>
                      <a:r>
                        <a:rPr lang="en-US" sz="2200" u="none" strike="noStrike" dirty="0">
                          <a:effectLst/>
                        </a:rPr>
                        <a:t>ENG</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Rory Richards</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65805684"/>
                  </a:ext>
                </a:extLst>
              </a:tr>
              <a:tr h="332942">
                <a:tc>
                  <a:txBody>
                    <a:bodyPr/>
                    <a:lstStyle/>
                    <a:p>
                      <a:pPr algn="l" fontAlgn="ctr"/>
                      <a:r>
                        <a:rPr lang="en-US" sz="2200" u="none" strike="noStrike">
                          <a:effectLst/>
                        </a:rPr>
                        <a:t>ENT</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Sue Brandt</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40186984"/>
                  </a:ext>
                </a:extLst>
              </a:tr>
              <a:tr h="332942">
                <a:tc>
                  <a:txBody>
                    <a:bodyPr/>
                    <a:lstStyle/>
                    <a:p>
                      <a:pPr algn="l" fontAlgn="ctr"/>
                      <a:r>
                        <a:rPr lang="en-US" sz="2200" u="none" strike="noStrike">
                          <a:effectLst/>
                        </a:rPr>
                        <a:t>ETET</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Li Geng</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75764284"/>
                  </a:ext>
                </a:extLst>
              </a:tr>
              <a:tr h="332942">
                <a:tc>
                  <a:txBody>
                    <a:bodyPr/>
                    <a:lstStyle/>
                    <a:p>
                      <a:pPr algn="l" fontAlgn="ctr"/>
                      <a:r>
                        <a:rPr lang="en-US" sz="2200" u="none" strike="noStrike" dirty="0">
                          <a:effectLst/>
                        </a:rPr>
                        <a:t>HUS</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Ben Shepard</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59283272"/>
                  </a:ext>
                </a:extLst>
              </a:tr>
              <a:tr h="332942">
                <a:tc>
                  <a:txBody>
                    <a:bodyPr/>
                    <a:lstStyle/>
                    <a:p>
                      <a:pPr algn="l" fontAlgn="ctr"/>
                      <a:r>
                        <a:rPr lang="en-US" sz="2200" b="0" i="0" u="none" strike="noStrike" dirty="0">
                          <a:solidFill>
                            <a:srgbClr val="000000"/>
                          </a:solidFill>
                          <a:effectLst/>
                          <a:latin typeface="Calibri" panose="020F0502020204030204" pitchFamily="34" charset="0"/>
                        </a:rPr>
                        <a:t>CST</a:t>
                      </a:r>
                    </a:p>
                  </a:txBody>
                  <a:tcPr marL="9525" marR="9525" marT="9525" marB="0" anchor="ctr"/>
                </a:tc>
                <a:tc>
                  <a:txBody>
                    <a:bodyPr/>
                    <a:lstStyle/>
                    <a:p>
                      <a:pPr algn="l" fontAlgn="ctr"/>
                      <a:r>
                        <a:rPr lang="en-US" sz="2200" b="0" i="0" u="none" strike="noStrike" dirty="0" err="1">
                          <a:solidFill>
                            <a:srgbClr val="000000"/>
                          </a:solidFill>
                          <a:effectLst/>
                          <a:latin typeface="Calibri" panose="020F0502020204030204" pitchFamily="34" charset="0"/>
                        </a:rPr>
                        <a:t>Tamrah</a:t>
                      </a:r>
                      <a:r>
                        <a:rPr lang="en-US" sz="2200" b="0" i="0" u="none" strike="noStrike" dirty="0">
                          <a:solidFill>
                            <a:srgbClr val="000000"/>
                          </a:solidFill>
                          <a:effectLst/>
                          <a:latin typeface="Calibri" panose="020F0502020204030204" pitchFamily="34" charset="0"/>
                        </a:rPr>
                        <a:t> Cunningham</a:t>
                      </a:r>
                    </a:p>
                  </a:txBody>
                  <a:tcPr marL="9525" marR="9525" marT="9525" marB="0" anchor="ctr"/>
                </a:tc>
                <a:extLst>
                  <a:ext uri="{0D108BD9-81ED-4DB2-BD59-A6C34878D82A}">
                    <a16:rowId xmlns:a16="http://schemas.microsoft.com/office/drawing/2014/main" val="2952104684"/>
                  </a:ext>
                </a:extLst>
              </a:tr>
              <a:tr h="332942">
                <a:tc>
                  <a:txBody>
                    <a:bodyPr/>
                    <a:lstStyle/>
                    <a:p>
                      <a:pPr algn="l" fontAlgn="ctr"/>
                      <a:r>
                        <a:rPr lang="en-US" sz="2200" u="none" strike="noStrike" dirty="0">
                          <a:effectLst/>
                        </a:rPr>
                        <a:t>LIB</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err="1">
                          <a:effectLst/>
                        </a:rPr>
                        <a:t>Cailean</a:t>
                      </a:r>
                      <a:r>
                        <a:rPr lang="en-US" sz="2200" u="none" strike="noStrike" dirty="0">
                          <a:effectLst/>
                        </a:rPr>
                        <a:t> Cooney</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80005909"/>
                  </a:ext>
                </a:extLst>
              </a:tr>
            </a:tbl>
          </a:graphicData>
        </a:graphic>
      </p:graphicFrame>
    </p:spTree>
    <p:extLst>
      <p:ext uri="{BB962C8B-B14F-4D97-AF65-F5344CB8AC3E}">
        <p14:creationId xmlns:p14="http://schemas.microsoft.com/office/powerpoint/2010/main" val="1376545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56DE650-C942-67D0-79A7-C317962BDC75}"/>
              </a:ext>
            </a:extLst>
          </p:cNvPr>
          <p:cNvGraphicFramePr>
            <a:graphicFrameLocks noGrp="1"/>
          </p:cNvGraphicFramePr>
          <p:nvPr>
            <p:extLst>
              <p:ext uri="{D42A27DB-BD31-4B8C-83A1-F6EECF244321}">
                <p14:modId xmlns:p14="http://schemas.microsoft.com/office/powerpoint/2010/main" val="2506777166"/>
              </p:ext>
            </p:extLst>
          </p:nvPr>
        </p:nvGraphicFramePr>
        <p:xfrm>
          <a:off x="1655180" y="330200"/>
          <a:ext cx="9927219" cy="5536509"/>
        </p:xfrm>
        <a:graphic>
          <a:graphicData uri="http://schemas.openxmlformats.org/drawingml/2006/table">
            <a:tbl>
              <a:tblPr>
                <a:tableStyleId>{5C22544A-7EE6-4342-B048-85BDC9FD1C3A}</a:tableStyleId>
              </a:tblPr>
              <a:tblGrid>
                <a:gridCol w="2620785">
                  <a:extLst>
                    <a:ext uri="{9D8B030D-6E8A-4147-A177-3AD203B41FA5}">
                      <a16:colId xmlns:a16="http://schemas.microsoft.com/office/drawing/2014/main" val="4129487482"/>
                    </a:ext>
                  </a:extLst>
                </a:gridCol>
                <a:gridCol w="7306434">
                  <a:extLst>
                    <a:ext uri="{9D8B030D-6E8A-4147-A177-3AD203B41FA5}">
                      <a16:colId xmlns:a16="http://schemas.microsoft.com/office/drawing/2014/main" val="3761831409"/>
                    </a:ext>
                  </a:extLst>
                </a:gridCol>
              </a:tblGrid>
              <a:tr h="399622">
                <a:tc gridSpan="2">
                  <a:txBody>
                    <a:bodyPr/>
                    <a:lstStyle/>
                    <a:p>
                      <a:pPr algn="l" fontAlgn="ctr"/>
                      <a:r>
                        <a:rPr lang="en-US" sz="2400" b="1" u="none" strike="noStrike" dirty="0">
                          <a:effectLst/>
                        </a:rPr>
                        <a:t>Nurturing and renewing the academic core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090030973"/>
                  </a:ext>
                </a:extLst>
              </a:tr>
              <a:tr h="399622">
                <a:tc>
                  <a:txBody>
                    <a:bodyPr/>
                    <a:lstStyle/>
                    <a:p>
                      <a:pPr algn="l" fontAlgn="ctr"/>
                      <a:r>
                        <a:rPr lang="en-US" sz="2400" u="none" strike="noStrike">
                          <a:effectLst/>
                        </a:rPr>
                        <a:t>ENG</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Laura </a:t>
                      </a:r>
                      <a:r>
                        <a:rPr lang="en-US" sz="2400" u="none" strike="noStrike" dirty="0" err="1">
                          <a:effectLst/>
                        </a:rPr>
                        <a:t>Westengard</a:t>
                      </a:r>
                      <a:r>
                        <a:rPr lang="en-US" sz="2400" u="none" strike="noStrike" dirty="0">
                          <a:effectLst/>
                        </a:rPr>
                        <a:t> (chair) </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0645375"/>
                  </a:ext>
                </a:extLst>
              </a:tr>
              <a:tr h="399622">
                <a:tc>
                  <a:txBody>
                    <a:bodyPr/>
                    <a:lstStyle/>
                    <a:p>
                      <a:pPr algn="l" fontAlgn="ctr"/>
                      <a:r>
                        <a:rPr lang="en-US" sz="2400" u="none" strike="noStrike">
                          <a:effectLst/>
                        </a:rPr>
                        <a:t>CTTE</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Euisuk Sung (secy)</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90860597"/>
                  </a:ext>
                </a:extLst>
              </a:tr>
              <a:tr h="399622">
                <a:tc>
                  <a:txBody>
                    <a:bodyPr/>
                    <a:lstStyle/>
                    <a:p>
                      <a:pPr algn="l" fontAlgn="ctr"/>
                      <a:r>
                        <a:rPr lang="en-US" sz="2400" u="none" strike="noStrike">
                          <a:effectLst/>
                        </a:rPr>
                        <a:t>Dean, SoAS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Justin Vazquez-</a:t>
                      </a:r>
                      <a:r>
                        <a:rPr lang="en-US" sz="2400" u="none" strike="noStrike" dirty="0" err="1">
                          <a:effectLst/>
                        </a:rPr>
                        <a:t>Poritz</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63806582"/>
                  </a:ext>
                </a:extLst>
              </a:tr>
              <a:tr h="399622">
                <a:tc>
                  <a:txBody>
                    <a:bodyPr/>
                    <a:lstStyle/>
                    <a:p>
                      <a:pPr algn="l" fontAlgn="ctr"/>
                      <a:r>
                        <a:rPr lang="en-US" sz="2400" u="none" strike="noStrike">
                          <a:effectLst/>
                        </a:rPr>
                        <a:t>SOC</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Sean MacDonald</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47379212"/>
                  </a:ext>
                </a:extLst>
              </a:tr>
              <a:tr h="399622">
                <a:tc gridSpan="2">
                  <a:txBody>
                    <a:bodyPr/>
                    <a:lstStyle/>
                    <a:p>
                      <a:pPr algn="l" fontAlgn="b"/>
                      <a:r>
                        <a:rPr lang="en-US" sz="2400" b="1" u="none" strike="noStrike" dirty="0">
                          <a:effectLst/>
                        </a:rPr>
                        <a:t>Designing a convergent research and innovation ecosystem</a:t>
                      </a:r>
                      <a:endParaRPr lang="en-US" sz="24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098181415"/>
                  </a:ext>
                </a:extLst>
              </a:tr>
              <a:tr h="399622">
                <a:tc>
                  <a:txBody>
                    <a:bodyPr/>
                    <a:lstStyle/>
                    <a:p>
                      <a:pPr algn="l" fontAlgn="ctr"/>
                      <a:r>
                        <a:rPr lang="en-US" sz="2400" u="none" strike="noStrike" dirty="0">
                          <a:effectLst/>
                        </a:rPr>
                        <a:t>BIO</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Sanjoy Chakraborty (chair)</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7063627"/>
                  </a:ext>
                </a:extLst>
              </a:tr>
              <a:tr h="399622">
                <a:tc>
                  <a:txBody>
                    <a:bodyPr/>
                    <a:lstStyle/>
                    <a:p>
                      <a:pPr algn="l" fontAlgn="ctr"/>
                      <a:r>
                        <a:rPr lang="en-US" sz="2400" u="none" strike="noStrike">
                          <a:effectLst/>
                        </a:rPr>
                        <a:t>CET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Benito Mendoza (secy)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84854067"/>
                  </a:ext>
                </a:extLst>
              </a:tr>
              <a:tr h="399622">
                <a:tc>
                  <a:txBody>
                    <a:bodyPr/>
                    <a:lstStyle/>
                    <a:p>
                      <a:pPr algn="l" fontAlgn="ctr"/>
                      <a:r>
                        <a:rPr lang="en-US" sz="2400" u="none" strike="noStrike">
                          <a:effectLst/>
                        </a:rPr>
                        <a:t>Assoc.Provost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Reginald Blake</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50188051"/>
                  </a:ext>
                </a:extLst>
              </a:tr>
              <a:tr h="399622">
                <a:tc>
                  <a:txBody>
                    <a:bodyPr/>
                    <a:lstStyle/>
                    <a:p>
                      <a:pPr algn="l" fontAlgn="ctr"/>
                      <a:r>
                        <a:rPr lang="en-US" sz="2400" u="none" strike="noStrike">
                          <a:effectLst/>
                        </a:rPr>
                        <a:t>CST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Marcos Pinto</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60527883"/>
                  </a:ext>
                </a:extLst>
              </a:tr>
              <a:tr h="399622">
                <a:tc>
                  <a:txBody>
                    <a:bodyPr/>
                    <a:lstStyle/>
                    <a:p>
                      <a:pPr algn="l" fontAlgn="ctr"/>
                      <a:r>
                        <a:rPr lang="en-US" sz="2400" u="none" strike="noStrike">
                          <a:effectLst/>
                        </a:rPr>
                        <a:t>MECH</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Andy Zhang</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0210665"/>
                  </a:ext>
                </a:extLst>
              </a:tr>
              <a:tr h="399622">
                <a:tc>
                  <a:txBody>
                    <a:bodyPr/>
                    <a:lstStyle/>
                    <a:p>
                      <a:pPr algn="l" fontAlgn="ctr"/>
                      <a:r>
                        <a:rPr lang="en-US" sz="2400" u="none" strike="noStrike">
                          <a:effectLst/>
                        </a:rPr>
                        <a:t>RAD</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Eric </a:t>
                      </a:r>
                      <a:r>
                        <a:rPr lang="en-US" sz="2400" u="none" strike="noStrike" dirty="0" err="1">
                          <a:effectLst/>
                        </a:rPr>
                        <a:t>Lobel</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93213786"/>
                  </a:ext>
                </a:extLst>
              </a:tr>
              <a:tr h="729036">
                <a:tc>
                  <a:txBody>
                    <a:bodyPr/>
                    <a:lstStyle/>
                    <a:p>
                      <a:pPr algn="l" fontAlgn="ctr"/>
                      <a:r>
                        <a:rPr lang="en-US" sz="2400" u="none" strike="noStrike" dirty="0">
                          <a:effectLst/>
                        </a:rPr>
                        <a:t>RESD</a:t>
                      </a:r>
                    </a:p>
                    <a:p>
                      <a:pPr algn="l" fontAlgn="ctr"/>
                      <a:r>
                        <a:rPr lang="en-US" sz="2400" b="0" i="0" u="none" strike="noStrike" dirty="0">
                          <a:solidFill>
                            <a:srgbClr val="000000"/>
                          </a:solidFill>
                          <a:effectLst/>
                          <a:latin typeface="Calibri" panose="020F0502020204030204" pitchFamily="34" charset="0"/>
                        </a:rPr>
                        <a:t>ENT</a:t>
                      </a:r>
                    </a:p>
                  </a:txBody>
                  <a:tcPr marL="9525" marR="9525" marT="9525" marB="0" anchor="ctr"/>
                </a:tc>
                <a:tc>
                  <a:txBody>
                    <a:bodyPr/>
                    <a:lstStyle/>
                    <a:p>
                      <a:pPr algn="l" fontAlgn="ctr"/>
                      <a:r>
                        <a:rPr lang="en-US" sz="2400" u="none" strike="noStrike" dirty="0">
                          <a:effectLst/>
                        </a:rPr>
                        <a:t>Laura Andreescu</a:t>
                      </a:r>
                    </a:p>
                    <a:p>
                      <a:pPr algn="l" fontAlgn="ctr"/>
                      <a:r>
                        <a:rPr lang="en-US" sz="2400" b="0" i="0" u="none" strike="noStrike" dirty="0">
                          <a:solidFill>
                            <a:srgbClr val="000000"/>
                          </a:solidFill>
                          <a:effectLst/>
                          <a:latin typeface="Calibri" panose="020F0502020204030204" pitchFamily="34" charset="0"/>
                        </a:rPr>
                        <a:t>David Smith</a:t>
                      </a:r>
                    </a:p>
                  </a:txBody>
                  <a:tcPr marL="9525" marR="9525" marT="9525" marB="0" anchor="ctr"/>
                </a:tc>
                <a:extLst>
                  <a:ext uri="{0D108BD9-81ED-4DB2-BD59-A6C34878D82A}">
                    <a16:rowId xmlns:a16="http://schemas.microsoft.com/office/drawing/2014/main" val="1814657913"/>
                  </a:ext>
                </a:extLst>
              </a:tr>
            </a:tbl>
          </a:graphicData>
        </a:graphic>
      </p:graphicFrame>
    </p:spTree>
    <p:extLst>
      <p:ext uri="{BB962C8B-B14F-4D97-AF65-F5344CB8AC3E}">
        <p14:creationId xmlns:p14="http://schemas.microsoft.com/office/powerpoint/2010/main" val="2646095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7815839-985D-6B77-CE93-690E155A61BD}"/>
              </a:ext>
            </a:extLst>
          </p:cNvPr>
          <p:cNvGraphicFramePr>
            <a:graphicFrameLocks noGrp="1"/>
          </p:cNvGraphicFramePr>
          <p:nvPr>
            <p:extLst>
              <p:ext uri="{D42A27DB-BD31-4B8C-83A1-F6EECF244321}">
                <p14:modId xmlns:p14="http://schemas.microsoft.com/office/powerpoint/2010/main" val="2849207790"/>
              </p:ext>
            </p:extLst>
          </p:nvPr>
        </p:nvGraphicFramePr>
        <p:xfrm>
          <a:off x="1782500" y="182880"/>
          <a:ext cx="10409499" cy="5265225"/>
        </p:xfrm>
        <a:graphic>
          <a:graphicData uri="http://schemas.openxmlformats.org/drawingml/2006/table">
            <a:tbl>
              <a:tblPr>
                <a:tableStyleId>{5C22544A-7EE6-4342-B048-85BDC9FD1C3A}</a:tableStyleId>
              </a:tblPr>
              <a:tblGrid>
                <a:gridCol w="1908108">
                  <a:extLst>
                    <a:ext uri="{9D8B030D-6E8A-4147-A177-3AD203B41FA5}">
                      <a16:colId xmlns:a16="http://schemas.microsoft.com/office/drawing/2014/main" val="168951280"/>
                    </a:ext>
                  </a:extLst>
                </a:gridCol>
                <a:gridCol w="8501391">
                  <a:extLst>
                    <a:ext uri="{9D8B030D-6E8A-4147-A177-3AD203B41FA5}">
                      <a16:colId xmlns:a16="http://schemas.microsoft.com/office/drawing/2014/main" val="2371009555"/>
                    </a:ext>
                  </a:extLst>
                </a:gridCol>
              </a:tblGrid>
              <a:tr h="389249">
                <a:tc gridSpan="2">
                  <a:txBody>
                    <a:bodyPr/>
                    <a:lstStyle/>
                    <a:p>
                      <a:pPr algn="l" fontAlgn="ctr"/>
                      <a:r>
                        <a:rPr lang="en-US" sz="2400" b="1" u="none" strike="noStrike" dirty="0">
                          <a:effectLst/>
                        </a:rPr>
                        <a:t>Reimagining college  finance and infrastructure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803139517"/>
                  </a:ext>
                </a:extLst>
              </a:tr>
              <a:tr h="413577">
                <a:tc>
                  <a:txBody>
                    <a:bodyPr/>
                    <a:lstStyle/>
                    <a:p>
                      <a:pPr algn="l" fontAlgn="ctr"/>
                      <a:r>
                        <a:rPr lang="en-US" sz="2400" u="none" strike="noStrike">
                          <a:effectLst/>
                        </a:rPr>
                        <a:t>Dean, SoTD</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Gerarda Shields (chair)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95084960"/>
                  </a:ext>
                </a:extLst>
              </a:tr>
              <a:tr h="413577">
                <a:tc>
                  <a:txBody>
                    <a:bodyPr/>
                    <a:lstStyle/>
                    <a:p>
                      <a:pPr algn="l" fontAlgn="ctr"/>
                      <a:r>
                        <a:rPr lang="en-US" sz="2400" u="none" strike="noStrike">
                          <a:effectLst/>
                        </a:rPr>
                        <a:t>MAT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Katherine Poirier (secy)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96825397"/>
                  </a:ext>
                </a:extLst>
              </a:tr>
              <a:tr h="413577">
                <a:tc>
                  <a:txBody>
                    <a:bodyPr/>
                    <a:lstStyle/>
                    <a:p>
                      <a:pPr algn="l" fontAlgn="ctr"/>
                      <a:r>
                        <a:rPr lang="en-US" sz="2400" u="none" strike="noStrike">
                          <a:effectLst/>
                        </a:rPr>
                        <a:t>BUS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Rachel Raskin</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99432531"/>
                  </a:ext>
                </a:extLst>
              </a:tr>
              <a:tr h="413577">
                <a:tc>
                  <a:txBody>
                    <a:bodyPr/>
                    <a:lstStyle/>
                    <a:p>
                      <a:pPr algn="l" fontAlgn="ctr"/>
                      <a:r>
                        <a:rPr lang="en-US" sz="2400" u="none" strike="noStrike">
                          <a:effectLst/>
                        </a:rPr>
                        <a:t>CST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Hong Li</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7893054"/>
                  </a:ext>
                </a:extLst>
              </a:tr>
              <a:tr h="413577">
                <a:tc>
                  <a:txBody>
                    <a:bodyPr/>
                    <a:lstStyle/>
                    <a:p>
                      <a:pPr algn="l" fontAlgn="ctr"/>
                      <a:r>
                        <a:rPr lang="en-US" sz="2400" u="none" strike="noStrike" dirty="0">
                          <a:effectLst/>
                        </a:rPr>
                        <a:t>VCT</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Steven Indelicato</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79663669"/>
                  </a:ext>
                </a:extLst>
              </a:tr>
              <a:tr h="389249">
                <a:tc>
                  <a:txBody>
                    <a:bodyPr/>
                    <a:lstStyle/>
                    <a:p>
                      <a:pPr algn="l" fontAlgn="ctr"/>
                      <a:r>
                        <a:rPr lang="en-US" sz="2400" u="none" strike="noStrike" dirty="0">
                          <a:effectLst/>
                        </a:rPr>
                        <a:t> </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98009007"/>
                  </a:ext>
                </a:extLst>
              </a:tr>
              <a:tr h="389249">
                <a:tc gridSpan="2">
                  <a:txBody>
                    <a:bodyPr/>
                    <a:lstStyle/>
                    <a:p>
                      <a:pPr algn="l" fontAlgn="ctr"/>
                      <a:r>
                        <a:rPr lang="en-US" sz="2400" b="1" u="none" strike="noStrike" dirty="0">
                          <a:effectLst/>
                        </a:rPr>
                        <a:t>Promoting college differentiation and university integration</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dirty="0"/>
                    </a:p>
                  </a:txBody>
                  <a:tcPr/>
                </a:tc>
                <a:extLst>
                  <a:ext uri="{0D108BD9-81ED-4DB2-BD59-A6C34878D82A}">
                    <a16:rowId xmlns:a16="http://schemas.microsoft.com/office/drawing/2014/main" val="4289741778"/>
                  </a:ext>
                </a:extLst>
              </a:tr>
              <a:tr h="413577">
                <a:tc>
                  <a:txBody>
                    <a:bodyPr/>
                    <a:lstStyle/>
                    <a:p>
                      <a:pPr algn="l" fontAlgn="ctr"/>
                      <a:r>
                        <a:rPr lang="en-US" sz="2400" u="none" strike="noStrike">
                          <a:effectLst/>
                        </a:rPr>
                        <a:t>CMCE</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Hamid Norouzi</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68576655"/>
                  </a:ext>
                </a:extLst>
              </a:tr>
              <a:tr h="413577">
                <a:tc>
                  <a:txBody>
                    <a:bodyPr/>
                    <a:lstStyle/>
                    <a:p>
                      <a:pPr algn="l" fontAlgn="ctr"/>
                      <a:r>
                        <a:rPr lang="en-US" sz="2400" u="none" strike="noStrike">
                          <a:effectLst/>
                        </a:rPr>
                        <a:t>HMGT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Lynda Dias</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71086095"/>
                  </a:ext>
                </a:extLst>
              </a:tr>
              <a:tr h="413577">
                <a:tc>
                  <a:txBody>
                    <a:bodyPr/>
                    <a:lstStyle/>
                    <a:p>
                      <a:pPr algn="l" fontAlgn="ctr"/>
                      <a:r>
                        <a:rPr lang="en-US" sz="2400" u="none" strike="noStrike">
                          <a:effectLst/>
                        </a:rPr>
                        <a:t>HMGT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Susan Phillip (</a:t>
                      </a:r>
                      <a:r>
                        <a:rPr lang="en-US" sz="2400" u="none" strike="noStrike" dirty="0" err="1">
                          <a:effectLst/>
                        </a:rPr>
                        <a:t>secy</a:t>
                      </a:r>
                      <a:r>
                        <a:rPr lang="en-US" sz="2400" u="none" strike="noStrike" dirty="0">
                          <a:effectLst/>
                        </a:rPr>
                        <a:t>)</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48370072"/>
                  </a:ext>
                </a:extLst>
              </a:tr>
              <a:tr h="319157">
                <a:tc>
                  <a:txBody>
                    <a:bodyPr/>
                    <a:lstStyle/>
                    <a:p>
                      <a:pPr algn="l" fontAlgn="ctr"/>
                      <a:r>
                        <a:rPr lang="en-US" sz="2400" u="none" strike="noStrike">
                          <a:effectLst/>
                        </a:rPr>
                        <a:t>MAT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Johann Thiel (chair)</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09612988"/>
                  </a:ext>
                </a:extLst>
              </a:tr>
              <a:tr h="413577">
                <a:tc>
                  <a:txBody>
                    <a:bodyPr/>
                    <a:lstStyle/>
                    <a:p>
                      <a:pPr algn="l" fontAlgn="ctr"/>
                      <a:r>
                        <a:rPr lang="en-US" sz="2400" u="none" strike="noStrike">
                          <a:effectLst/>
                        </a:rPr>
                        <a:t>PHYS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Boris Gelman</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029497"/>
                  </a:ext>
                </a:extLst>
              </a:tr>
            </a:tbl>
          </a:graphicData>
        </a:graphic>
      </p:graphicFrame>
    </p:spTree>
    <p:extLst>
      <p:ext uri="{BB962C8B-B14F-4D97-AF65-F5344CB8AC3E}">
        <p14:creationId xmlns:p14="http://schemas.microsoft.com/office/powerpoint/2010/main" val="428895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3CC01-E662-DFD9-1A09-0F095BFA97EC}"/>
              </a:ext>
            </a:extLst>
          </p:cNvPr>
          <p:cNvSpPr>
            <a:spLocks noGrp="1"/>
          </p:cNvSpPr>
          <p:nvPr>
            <p:ph type="title"/>
          </p:nvPr>
        </p:nvSpPr>
        <p:spPr>
          <a:xfrm>
            <a:off x="254643" y="365125"/>
            <a:ext cx="11099157" cy="1325563"/>
          </a:xfrm>
        </p:spPr>
        <p:txBody>
          <a:bodyPr>
            <a:normAutofit/>
          </a:bodyPr>
          <a:lstStyle/>
          <a:p>
            <a:r>
              <a:rPr lang="en-US" sz="4000" b="1" dirty="0">
                <a:latin typeface="Times New Roman" panose="02020603050405020304" pitchFamily="18" charset="0"/>
                <a:cs typeface="Times New Roman" panose="02020603050405020304" pitchFamily="18" charset="0"/>
              </a:rPr>
              <a:t>What is the CUNY Lifting New York Roadmap?</a:t>
            </a:r>
          </a:p>
        </p:txBody>
      </p:sp>
      <p:sp>
        <p:nvSpPr>
          <p:cNvPr id="3" name="Content Placeholder 2">
            <a:extLst>
              <a:ext uri="{FF2B5EF4-FFF2-40B4-BE49-F238E27FC236}">
                <a16:creationId xmlns:a16="http://schemas.microsoft.com/office/drawing/2014/main" id="{C2B9F6BB-DD75-855A-B1D3-5F10A83F169C}"/>
              </a:ext>
            </a:extLst>
          </p:cNvPr>
          <p:cNvSpPr>
            <a:spLocks noGrp="1"/>
          </p:cNvSpPr>
          <p:nvPr>
            <p:ph idx="1"/>
          </p:nvPr>
        </p:nvSpPr>
        <p:spPr/>
        <p:txBody>
          <a:bodyPr>
            <a:normAutofit/>
          </a:bodyPr>
          <a:lstStyle/>
          <a:p>
            <a:pPr marL="802640" marR="0">
              <a:spcBef>
                <a:spcPts val="645"/>
              </a:spcBef>
              <a:spcAft>
                <a:spcPts val="0"/>
              </a:spcAft>
            </a:pPr>
            <a:r>
              <a:rPr lang="en-US" sz="2400" b="1" dirty="0">
                <a:effectLst/>
                <a:latin typeface="Arial" panose="020B0604020202020204" pitchFamily="34" charset="0"/>
                <a:ea typeface="Arial" panose="020B0604020202020204" pitchFamily="34" charset="0"/>
              </a:rPr>
              <a:t>Six</a:t>
            </a:r>
            <a:r>
              <a:rPr lang="en-US" sz="2400" b="1" spc="50" dirty="0">
                <a:effectLst/>
                <a:latin typeface="Arial" panose="020B0604020202020204" pitchFamily="34" charset="0"/>
                <a:ea typeface="Arial" panose="020B0604020202020204" pitchFamily="34" charset="0"/>
              </a:rPr>
              <a:t> </a:t>
            </a:r>
            <a:r>
              <a:rPr lang="en-US" sz="2400" b="1" dirty="0">
                <a:effectLst/>
                <a:latin typeface="Arial" panose="020B0604020202020204" pitchFamily="34" charset="0"/>
                <a:ea typeface="Arial" panose="020B0604020202020204" pitchFamily="34" charset="0"/>
              </a:rPr>
              <a:t>key</a:t>
            </a:r>
            <a:r>
              <a:rPr lang="en-US" sz="2400" b="1" spc="55" dirty="0">
                <a:effectLst/>
                <a:latin typeface="Arial" panose="020B0604020202020204" pitchFamily="34" charset="0"/>
                <a:ea typeface="Arial" panose="020B0604020202020204" pitchFamily="34" charset="0"/>
              </a:rPr>
              <a:t> </a:t>
            </a:r>
            <a:r>
              <a:rPr lang="en-US" sz="2400" b="1" dirty="0">
                <a:effectLst/>
                <a:latin typeface="Arial" panose="020B0604020202020204" pitchFamily="34" charset="0"/>
                <a:ea typeface="Arial" panose="020B0604020202020204" pitchFamily="34" charset="0"/>
              </a:rPr>
              <a:t>thematic</a:t>
            </a:r>
            <a:r>
              <a:rPr lang="en-US" sz="2400" b="1" spc="50" dirty="0">
                <a:effectLst/>
                <a:latin typeface="Arial" panose="020B0604020202020204" pitchFamily="34" charset="0"/>
                <a:ea typeface="Arial" panose="020B0604020202020204" pitchFamily="34" charset="0"/>
              </a:rPr>
              <a:t> </a:t>
            </a:r>
            <a:r>
              <a:rPr lang="en-US" sz="2400" b="1" dirty="0">
                <a:effectLst/>
                <a:latin typeface="Arial" panose="020B0604020202020204" pitchFamily="34" charset="0"/>
                <a:ea typeface="Arial" panose="020B0604020202020204" pitchFamily="34" charset="0"/>
              </a:rPr>
              <a:t>areas</a:t>
            </a:r>
          </a:p>
          <a:p>
            <a:pPr marL="574040" marR="0" indent="0">
              <a:spcBef>
                <a:spcPts val="645"/>
              </a:spcBef>
              <a:spcAft>
                <a:spcPts val="0"/>
              </a:spcAft>
              <a:buNone/>
            </a:pPr>
            <a:r>
              <a:rPr lang="en-US" sz="2400" b="1" spc="55" dirty="0">
                <a:effectLst/>
                <a:latin typeface="Arial" panose="020B0604020202020204" pitchFamily="34" charset="0"/>
                <a:ea typeface="Arial" panose="020B0604020202020204" pitchFamily="34" charset="0"/>
              </a:rPr>
              <a:t> </a:t>
            </a:r>
          </a:p>
          <a:p>
            <a:pPr marL="916940" marR="0" indent="-342900">
              <a:spcBef>
                <a:spcPts val="645"/>
              </a:spcBef>
              <a:spcAft>
                <a:spcPts val="0"/>
              </a:spcAft>
              <a:buAutoNum type="arabicPeriod"/>
            </a:pPr>
            <a:r>
              <a:rPr lang="en-US" sz="2400" dirty="0">
                <a:latin typeface="Arial" panose="020B0604020202020204" pitchFamily="34" charset="0"/>
                <a:ea typeface="Arial" panose="020B0604020202020204" pitchFamily="34" charset="0"/>
              </a:rPr>
              <a:t>C</a:t>
            </a:r>
            <a:r>
              <a:rPr lang="en-US" sz="2400" spc="0" dirty="0">
                <a:effectLst/>
                <a:latin typeface="Arial" panose="020B0604020202020204" pitchFamily="34" charset="0"/>
                <a:ea typeface="Arial" panose="020B0604020202020204" pitchFamily="34" charset="0"/>
              </a:rPr>
              <a:t>reating</a:t>
            </a:r>
            <a:r>
              <a:rPr lang="en-US" sz="2400" spc="-70"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a</a:t>
            </a:r>
            <a:r>
              <a:rPr lang="en-US" sz="2400" spc="-60"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student-centered,</a:t>
            </a:r>
            <a:r>
              <a:rPr lang="en-US" sz="2400" spc="-95"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equity-driven</a:t>
            </a:r>
            <a:r>
              <a:rPr lang="en-US" sz="2400" spc="-6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university;</a:t>
            </a:r>
            <a:endParaRPr lang="en-US" sz="24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2400" spc="-10" dirty="0">
                <a:latin typeface="Arial" panose="020B0604020202020204" pitchFamily="34" charset="0"/>
                <a:ea typeface="Arial" panose="020B0604020202020204" pitchFamily="34" charset="0"/>
              </a:rPr>
              <a:t>C</a:t>
            </a:r>
            <a:r>
              <a:rPr lang="en-US" sz="2400" spc="-10" dirty="0">
                <a:effectLst/>
                <a:latin typeface="Arial" panose="020B0604020202020204" pitchFamily="34" charset="0"/>
                <a:ea typeface="Arial" panose="020B0604020202020204" pitchFamily="34" charset="0"/>
              </a:rPr>
              <a:t>atalyzing</a:t>
            </a:r>
            <a:r>
              <a:rPr lang="en-US" sz="2400" spc="-1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upward mobility</a:t>
            </a:r>
            <a:r>
              <a:rPr lang="en-US" sz="2400" spc="-1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and</a:t>
            </a:r>
            <a:r>
              <a:rPr lang="en-US" sz="2400" spc="-1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prosperity;</a:t>
            </a:r>
            <a:endParaRPr lang="en-US" sz="24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2400" dirty="0">
                <a:latin typeface="Arial" panose="020B0604020202020204" pitchFamily="34" charset="0"/>
                <a:ea typeface="Arial" panose="020B0604020202020204" pitchFamily="34" charset="0"/>
              </a:rPr>
              <a:t>N</a:t>
            </a:r>
            <a:r>
              <a:rPr lang="en-US" sz="2400" spc="0" dirty="0">
                <a:effectLst/>
                <a:latin typeface="Arial" panose="020B0604020202020204" pitchFamily="34" charset="0"/>
                <a:ea typeface="Arial" panose="020B0604020202020204" pitchFamily="34" charset="0"/>
              </a:rPr>
              <a:t>urturing</a:t>
            </a:r>
            <a:r>
              <a:rPr lang="en-US" sz="2400" spc="-65"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and</a:t>
            </a:r>
            <a:r>
              <a:rPr lang="en-US" sz="2400" spc="-65"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renewing</a:t>
            </a:r>
            <a:r>
              <a:rPr lang="en-US" sz="2400" spc="-65"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the</a:t>
            </a:r>
            <a:r>
              <a:rPr lang="en-US" sz="2400" spc="-65" dirty="0">
                <a:effectLst/>
                <a:latin typeface="Arial" panose="020B0604020202020204" pitchFamily="34" charset="0"/>
                <a:ea typeface="Arial" panose="020B0604020202020204" pitchFamily="34" charset="0"/>
              </a:rPr>
              <a:t> </a:t>
            </a:r>
            <a:r>
              <a:rPr lang="en-US" sz="2400" spc="0" dirty="0">
                <a:effectLst/>
                <a:latin typeface="Arial" panose="020B0604020202020204" pitchFamily="34" charset="0"/>
                <a:ea typeface="Arial" panose="020B0604020202020204" pitchFamily="34" charset="0"/>
              </a:rPr>
              <a:t>academic</a:t>
            </a:r>
            <a:r>
              <a:rPr lang="en-US" sz="2400" spc="-65" dirty="0">
                <a:effectLst/>
                <a:latin typeface="Arial" panose="020B0604020202020204" pitchFamily="34" charset="0"/>
                <a:ea typeface="Arial" panose="020B0604020202020204" pitchFamily="34" charset="0"/>
              </a:rPr>
              <a:t> </a:t>
            </a:r>
            <a:r>
              <a:rPr lang="en-US" sz="2400" spc="-20" dirty="0">
                <a:effectLst/>
                <a:latin typeface="Arial" panose="020B0604020202020204" pitchFamily="34" charset="0"/>
                <a:ea typeface="Arial" panose="020B0604020202020204" pitchFamily="34" charset="0"/>
              </a:rPr>
              <a:t>core;</a:t>
            </a:r>
            <a:endParaRPr lang="en-US" sz="24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2400" spc="-10" dirty="0">
                <a:latin typeface="Arial" panose="020B0604020202020204" pitchFamily="34" charset="0"/>
                <a:ea typeface="Arial" panose="020B0604020202020204" pitchFamily="34" charset="0"/>
              </a:rPr>
              <a:t>D</a:t>
            </a:r>
            <a:r>
              <a:rPr lang="en-US" sz="2400" spc="-10" dirty="0">
                <a:effectLst/>
                <a:latin typeface="Arial" panose="020B0604020202020204" pitchFamily="34" charset="0"/>
                <a:ea typeface="Arial" panose="020B0604020202020204" pitchFamily="34" charset="0"/>
              </a:rPr>
              <a:t>esigning</a:t>
            </a:r>
            <a:r>
              <a:rPr lang="en-US" sz="2400" spc="-6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a</a:t>
            </a:r>
            <a:r>
              <a:rPr lang="en-US" sz="2400" spc="-6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convergent</a:t>
            </a:r>
            <a:r>
              <a:rPr lang="en-US" sz="2400" spc="-5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research</a:t>
            </a:r>
            <a:r>
              <a:rPr lang="en-US" sz="2400" spc="-5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and</a:t>
            </a:r>
            <a:r>
              <a:rPr lang="en-US" sz="2400" spc="-6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innovation</a:t>
            </a:r>
            <a:r>
              <a:rPr lang="en-US" sz="2400" spc="-5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ecosystem;</a:t>
            </a:r>
            <a:endParaRPr lang="en-US" sz="24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2400" spc="-30" dirty="0">
                <a:latin typeface="Arial" panose="020B0604020202020204" pitchFamily="34" charset="0"/>
                <a:ea typeface="Arial" panose="020B0604020202020204" pitchFamily="34" charset="0"/>
              </a:rPr>
              <a:t>R</a:t>
            </a:r>
            <a:r>
              <a:rPr lang="en-US" sz="2400" spc="-30" dirty="0">
                <a:effectLst/>
                <a:latin typeface="Arial" panose="020B0604020202020204" pitchFamily="34" charset="0"/>
                <a:ea typeface="Arial" panose="020B0604020202020204" pitchFamily="34" charset="0"/>
              </a:rPr>
              <a:t>eimagining</a:t>
            </a:r>
            <a:r>
              <a:rPr lang="en-US" sz="2400" spc="10" dirty="0">
                <a:effectLst/>
                <a:latin typeface="Arial" panose="020B0604020202020204" pitchFamily="34" charset="0"/>
                <a:ea typeface="Arial" panose="020B0604020202020204" pitchFamily="34" charset="0"/>
              </a:rPr>
              <a:t> </a:t>
            </a:r>
            <a:r>
              <a:rPr lang="en-US" sz="2400" spc="-30" dirty="0">
                <a:effectLst/>
                <a:latin typeface="Arial" panose="020B0604020202020204" pitchFamily="34" charset="0"/>
                <a:ea typeface="Arial" panose="020B0604020202020204" pitchFamily="34" charset="0"/>
              </a:rPr>
              <a:t>University</a:t>
            </a:r>
            <a:r>
              <a:rPr lang="en-US" sz="2400" spc="10" dirty="0">
                <a:effectLst/>
                <a:latin typeface="Arial" panose="020B0604020202020204" pitchFamily="34" charset="0"/>
                <a:ea typeface="Arial" panose="020B0604020202020204" pitchFamily="34" charset="0"/>
              </a:rPr>
              <a:t> </a:t>
            </a:r>
            <a:r>
              <a:rPr lang="en-US" sz="2400" spc="-30" dirty="0">
                <a:latin typeface="Arial" panose="020B0604020202020204" pitchFamily="34" charset="0"/>
                <a:ea typeface="Arial" panose="020B0604020202020204" pitchFamily="34" charset="0"/>
              </a:rPr>
              <a:t>fi</a:t>
            </a:r>
            <a:r>
              <a:rPr lang="en-US" sz="2400" spc="-30" dirty="0">
                <a:effectLst/>
                <a:latin typeface="Arial" panose="020B0604020202020204" pitchFamily="34" charset="0"/>
                <a:ea typeface="Arial" panose="020B0604020202020204" pitchFamily="34" charset="0"/>
              </a:rPr>
              <a:t>nance</a:t>
            </a:r>
            <a:r>
              <a:rPr lang="en-US" sz="2400" spc="15" dirty="0">
                <a:effectLst/>
                <a:latin typeface="Arial" panose="020B0604020202020204" pitchFamily="34" charset="0"/>
                <a:ea typeface="Arial" panose="020B0604020202020204" pitchFamily="34" charset="0"/>
              </a:rPr>
              <a:t> </a:t>
            </a:r>
            <a:r>
              <a:rPr lang="en-US" sz="2400" spc="-30" dirty="0">
                <a:effectLst/>
                <a:latin typeface="Arial" panose="020B0604020202020204" pitchFamily="34" charset="0"/>
                <a:ea typeface="Arial" panose="020B0604020202020204" pitchFamily="34" charset="0"/>
              </a:rPr>
              <a:t>and</a:t>
            </a:r>
            <a:r>
              <a:rPr lang="en-US" sz="2400" spc="5" dirty="0">
                <a:effectLst/>
                <a:latin typeface="Arial" panose="020B0604020202020204" pitchFamily="34" charset="0"/>
                <a:ea typeface="Arial" panose="020B0604020202020204" pitchFamily="34" charset="0"/>
              </a:rPr>
              <a:t> </a:t>
            </a:r>
            <a:r>
              <a:rPr lang="en-US" sz="2400" spc="-30" dirty="0">
                <a:effectLst/>
                <a:latin typeface="Arial" panose="020B0604020202020204" pitchFamily="34" charset="0"/>
                <a:ea typeface="Arial" panose="020B0604020202020204" pitchFamily="34" charset="0"/>
              </a:rPr>
              <a:t>infrastructure;</a:t>
            </a:r>
            <a:r>
              <a:rPr lang="en-US" sz="2400" spc="5" dirty="0">
                <a:effectLst/>
                <a:latin typeface="Arial" panose="020B0604020202020204" pitchFamily="34" charset="0"/>
                <a:ea typeface="Arial" panose="020B0604020202020204" pitchFamily="34" charset="0"/>
              </a:rPr>
              <a:t> </a:t>
            </a:r>
            <a:r>
              <a:rPr lang="en-US" sz="2400" spc="-30" dirty="0">
                <a:effectLst/>
                <a:latin typeface="Arial" panose="020B0604020202020204" pitchFamily="34" charset="0"/>
                <a:ea typeface="Arial" panose="020B0604020202020204" pitchFamily="34" charset="0"/>
              </a:rPr>
              <a:t>and</a:t>
            </a:r>
            <a:endParaRPr lang="en-US" sz="24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2400" spc="-10" dirty="0">
                <a:latin typeface="Arial" panose="020B0604020202020204" pitchFamily="34" charset="0"/>
                <a:ea typeface="Arial" panose="020B0604020202020204" pitchFamily="34" charset="0"/>
              </a:rPr>
              <a:t>P</a:t>
            </a:r>
            <a:r>
              <a:rPr lang="en-US" sz="2400" spc="-10" dirty="0">
                <a:effectLst/>
                <a:latin typeface="Arial" panose="020B0604020202020204" pitchFamily="34" charset="0"/>
                <a:ea typeface="Arial" panose="020B0604020202020204" pitchFamily="34" charset="0"/>
              </a:rPr>
              <a:t>romoting</a:t>
            </a:r>
            <a:r>
              <a:rPr lang="en-US" sz="2400" spc="-4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college</a:t>
            </a:r>
            <a:r>
              <a:rPr lang="en-US" sz="2400" spc="-4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di</a:t>
            </a:r>
            <a:r>
              <a:rPr lang="en-US" sz="2400" spc="-10" dirty="0">
                <a:latin typeface="Arial" panose="020B0604020202020204" pitchFamily="34" charset="0"/>
                <a:ea typeface="Arial" panose="020B0604020202020204" pitchFamily="34" charset="0"/>
              </a:rPr>
              <a:t>ffe</a:t>
            </a:r>
            <a:r>
              <a:rPr lang="en-US" sz="2400" spc="-10" dirty="0">
                <a:effectLst/>
                <a:latin typeface="Arial" panose="020B0604020202020204" pitchFamily="34" charset="0"/>
                <a:ea typeface="Arial" panose="020B0604020202020204" pitchFamily="34" charset="0"/>
              </a:rPr>
              <a:t>rentiation</a:t>
            </a:r>
            <a:r>
              <a:rPr lang="en-US" sz="2400" spc="-4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and</a:t>
            </a:r>
            <a:r>
              <a:rPr lang="en-US" sz="2400" spc="-45"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university</a:t>
            </a:r>
            <a:r>
              <a:rPr lang="en-US" sz="2400" spc="-40" dirty="0">
                <a:effectLst/>
                <a:latin typeface="Arial" panose="020B0604020202020204" pitchFamily="34" charset="0"/>
                <a:ea typeface="Arial" panose="020B0604020202020204" pitchFamily="34" charset="0"/>
              </a:rPr>
              <a:t> </a:t>
            </a:r>
            <a:r>
              <a:rPr lang="en-US" sz="2400" spc="-10" dirty="0">
                <a:effectLst/>
                <a:latin typeface="Arial" panose="020B0604020202020204" pitchFamily="34" charset="0"/>
                <a:ea typeface="Arial" panose="020B0604020202020204" pitchFamily="34" charset="0"/>
              </a:rPr>
              <a:t>integration.</a:t>
            </a:r>
            <a:endParaRPr lang="en-US" sz="2400" spc="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313812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DC365-F963-4818-9686-5A4DA8493839}"/>
              </a:ext>
            </a:extLst>
          </p:cNvPr>
          <p:cNvSpPr>
            <a:spLocks noGrp="1"/>
          </p:cNvSpPr>
          <p:nvPr>
            <p:ph type="title"/>
          </p:nvPr>
        </p:nvSpPr>
        <p:spPr>
          <a:xfrm>
            <a:off x="289367" y="365125"/>
            <a:ext cx="11064433" cy="1325563"/>
          </a:xfrm>
        </p:spPr>
        <p:txBody>
          <a:bodyPr>
            <a:normAutofit fontScale="90000"/>
          </a:bodyPr>
          <a:lstStyle/>
          <a:p>
            <a:r>
              <a:rPr lang="en-US" sz="4000" b="1" dirty="0">
                <a:solidFill>
                  <a:srgbClr val="000000"/>
                </a:solidFill>
                <a:latin typeface="Times New Roman" panose="02020603050405020304" pitchFamily="18" charset="0"/>
                <a:cs typeface="Times New Roman" panose="02020603050405020304" pitchFamily="18" charset="0"/>
              </a:rPr>
              <a:t>Goals 1: B</a:t>
            </a:r>
            <a:r>
              <a:rPr lang="en-US" sz="4000" b="1" i="0" dirty="0">
                <a:solidFill>
                  <a:srgbClr val="000000"/>
                </a:solidFill>
                <a:effectLst/>
                <a:latin typeface="Times New Roman" panose="02020603050405020304" pitchFamily="18" charset="0"/>
                <a:cs typeface="Times New Roman" panose="02020603050405020304" pitchFamily="18" charset="0"/>
              </a:rPr>
              <a:t>e a National Leader in Providing Access to Higher Education for Diverse Populations of Students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4A7BFF38-5A61-4CC9-45A7-AE6440134DC8}"/>
              </a:ext>
            </a:extLst>
          </p:cNvPr>
          <p:cNvSpPr>
            <a:spLocks noGrp="1"/>
          </p:cNvSpPr>
          <p:nvPr>
            <p:ph idx="1"/>
          </p:nvPr>
        </p:nvSpPr>
        <p:spPr>
          <a:xfrm>
            <a:off x="838200" y="1350498"/>
            <a:ext cx="10515600" cy="4826465"/>
          </a:xfrm>
        </p:spPr>
        <p:txBody>
          <a:bodyPr>
            <a:normAutofit fontScale="77500" lnSpcReduction="2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enrollment and retention at all levels by implementing a modern approach to admissions, financial aid, scheduling, and other programs and services that removes barriers for students.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and implement a system-wide transfer experience that enables students to move seamlessly and successfully between and within CUNY campuses.</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Accelerate infrastructure development and strategies needed to support and expand robust, high-quality content in traditional and online modalities across CUNY institutions and meet student needs for flexible courses and programs.</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the pipeline of students of color and other underrepresented groups entering graduate and professional programs to amplify equitable outcomes.</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2582809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0F82A-FA01-BC60-7D45-9BDB673E884F}"/>
              </a:ext>
            </a:extLst>
          </p:cNvPr>
          <p:cNvSpPr>
            <a:spLocks noGrp="1"/>
          </p:cNvSpPr>
          <p:nvPr>
            <p:ph type="title"/>
          </p:nvPr>
        </p:nvSpPr>
        <p:spPr>
          <a:xfrm>
            <a:off x="381965" y="290948"/>
            <a:ext cx="11296891" cy="1304778"/>
          </a:xfrm>
        </p:spPr>
        <p:txBody>
          <a:bodyPr>
            <a:no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Goal 2: Improve Our Ability to Exceed Predicted Student Outcomes and Eliminate Academic Equity Gaps With Innovative Curriculum and Support for Our World-class Staff and Faculty</a:t>
            </a: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68CF9F-4AF7-1C00-9E7E-A2595DBF3695}"/>
              </a:ext>
            </a:extLst>
          </p:cNvPr>
          <p:cNvSpPr>
            <a:spLocks noGrp="1"/>
          </p:cNvSpPr>
          <p:nvPr>
            <p:ph idx="1"/>
          </p:nvPr>
        </p:nvSpPr>
        <p:spPr>
          <a:xfrm>
            <a:off x="838200" y="1595726"/>
            <a:ext cx="10515600" cy="4318937"/>
          </a:xfrm>
        </p:spPr>
        <p:txBody>
          <a:bodyPr>
            <a:normAutofit fontScale="70000" lnSpcReduction="20000"/>
          </a:bodyPr>
          <a:lstStyle/>
          <a:p>
            <a:pPr algn="ctr" fontAlgn="base"/>
            <a:r>
              <a:rPr lang="en-US" b="1" i="0" u="sng" dirty="0">
                <a:solidFill>
                  <a:srgbClr val="00000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 model for academic excellence and innovative pedagogy by employing data-informed best practices for diverse populations and adopting a proactive approach to curricular development.</a:t>
            </a:r>
          </a:p>
          <a:p>
            <a:pPr algn="ctr" fontAlgn="base"/>
            <a:r>
              <a:rPr lang="en-US" b="1" i="0" u="sng" dirty="0">
                <a:solidFill>
                  <a:srgbClr val="0040F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Support all CUNY employees with world-class professional development and leadership training.</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Prepare students for successful careers by creating intentional connections between the disciplines, workforce skills, and employment outcomes from the moment of enrollment and supporting life-long learning.</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Strengthen a university-wide ethic of care that prioritizes the well-being of our students, faculty and staff, embraces diversity, and engenders a true sense of belonging.</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3003604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TotalTime>
  <Words>1537</Words>
  <Application>Microsoft Office PowerPoint</Application>
  <PresentationFormat>Widescreen</PresentationFormat>
  <Paragraphs>263</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Calibri Light</vt:lpstr>
      <vt:lpstr>inherit</vt:lpstr>
      <vt:lpstr>Libre Franklin</vt:lpstr>
      <vt:lpstr>proxima nova</vt:lpstr>
      <vt:lpstr>Times New Roman</vt:lpstr>
      <vt:lpstr>Office Theme</vt:lpstr>
      <vt:lpstr>Welcome to the Strategic Planning Town Hall   </vt:lpstr>
      <vt:lpstr>Highlights of Recent Accomplishments</vt:lpstr>
      <vt:lpstr>What is Strategic Planning and why is it important?</vt:lpstr>
      <vt:lpstr>PowerPoint Presentation</vt:lpstr>
      <vt:lpstr>PowerPoint Presentation</vt:lpstr>
      <vt:lpstr>PowerPoint Presentation</vt:lpstr>
      <vt:lpstr>What is the CUNY Lifting New York Roadmap?</vt:lpstr>
      <vt:lpstr>Goals 1: Be a National Leader in Providing Access to Higher Education for Diverse Populations of Students </vt:lpstr>
      <vt:lpstr>Goal 2: Improve Our Ability to Exceed Predicted Student Outcomes and Eliminate Academic Equity Gaps With Innovative Curriculum and Support for Our World-class Staff and Faculty</vt:lpstr>
      <vt:lpstr>Goal 3: Advance Our Community Through Comprehensive Research, Engagement and Services </vt:lpstr>
      <vt:lpstr>Goal 4: Modernize the CUNY System </vt:lpstr>
      <vt:lpstr>President Russell K. Hotzler</vt:lpstr>
      <vt:lpstr>Vice President Marling Sone</vt:lpstr>
      <vt:lpstr>Overview  Enrollment Management &amp; Student Affairs (EMSA)</vt:lpstr>
      <vt:lpstr>Admissions Applications Increase</vt:lpstr>
      <vt:lpstr>PowerPoint Presentation</vt:lpstr>
      <vt:lpstr>PowerPoint Presentation</vt:lpstr>
      <vt:lpstr>Accelerated Registration Calendar </vt:lpstr>
      <vt:lpstr>Fall Enrollment Comparison</vt:lpstr>
      <vt:lpstr>PowerPoint Presentation</vt:lpstr>
      <vt:lpstr>PowerPoint Presentation</vt:lpstr>
      <vt:lpstr>PowerPoint Presentation</vt:lpstr>
      <vt:lpstr>PowerPoint Presentation</vt:lpstr>
      <vt:lpstr>Division of Enrollment Management and Student Affairs  New Hires </vt:lpstr>
      <vt:lpstr>Vice President Miguel Cairol</vt:lpstr>
      <vt:lpstr>Questions</vt:lpstr>
      <vt:lpstr>Catalyzing upward mobility and prosperity Dean Maureen Archer</vt:lpstr>
      <vt:lpstr>Creating a student-centered, equity-driven college Prof. Dionne Bennett</vt:lpstr>
      <vt:lpstr> Nurturing and renewing the academic core Dean Justin Vazquez-Poritz</vt:lpstr>
      <vt:lpstr>Designing a convergent research and innovation ecosystem   Profs. Benito Mendoza and Sanjoy Chakraborty</vt:lpstr>
      <vt:lpstr> Promoting college differentiation and university integration Profs. Hamid Norouzi</vt:lpstr>
      <vt:lpstr> Reimagining college finance and infrastructure Dean Gerarda Shields</vt:lpstr>
      <vt:lpstr>Thank you for joining us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Stanton</dc:creator>
  <cp:lastModifiedBy>Pamela Brown</cp:lastModifiedBy>
  <cp:revision>34</cp:revision>
  <dcterms:created xsi:type="dcterms:W3CDTF">2023-05-05T20:45:23Z</dcterms:created>
  <dcterms:modified xsi:type="dcterms:W3CDTF">2025-01-07T15:20:29Z</dcterms:modified>
</cp:coreProperties>
</file>